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2"/>
  </p:notesMasterIdLst>
  <p:handoutMasterIdLst>
    <p:handoutMasterId r:id="rId13"/>
  </p:handoutMasterIdLst>
  <p:sldIdLst>
    <p:sldId id="376" r:id="rId2"/>
    <p:sldId id="377" r:id="rId3"/>
    <p:sldId id="388" r:id="rId4"/>
    <p:sldId id="396" r:id="rId5"/>
    <p:sldId id="391" r:id="rId6"/>
    <p:sldId id="397" r:id="rId7"/>
    <p:sldId id="378" r:id="rId8"/>
    <p:sldId id="404" r:id="rId9"/>
    <p:sldId id="401" r:id="rId10"/>
    <p:sldId id="402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08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3CC"/>
    <a:srgbClr val="FFCC00"/>
    <a:srgbClr val="F4C600"/>
    <a:srgbClr val="990000"/>
    <a:srgbClr val="FF3300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12" autoAdjust="0"/>
  </p:normalViewPr>
  <p:slideViewPr>
    <p:cSldViewPr>
      <p:cViewPr varScale="1">
        <p:scale>
          <a:sx n="77" d="100"/>
          <a:sy n="77" d="100"/>
        </p:scale>
        <p:origin x="11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-72"/>
      </p:cViewPr>
      <p:guideLst>
        <p:guide orient="horz" pos="2932"/>
        <p:guide pos="2208"/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8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$108.5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C8-498A-9DFB-87B8D0A9B7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$111.8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C8-498A-9DFB-87B8D0A9B72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$122.60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C8-498A-9DFB-87B8D0A9B72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$141.10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C8-498A-9DFB-87B8D0A9B72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$154.0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C8-498A-9DFB-87B8D0A9B72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$147.4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C8-498A-9DFB-87B8D0A9B72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Sheet1!$A$3:$A$9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Sheet1!$B$3:$B$9</c:f>
              <c:numCache>
                <c:formatCode>"$"#,##0.00_);[Red]\("$"#,##0.00\)</c:formatCode>
                <c:ptCount val="7"/>
                <c:pt idx="0">
                  <c:v>108.5</c:v>
                </c:pt>
                <c:pt idx="1">
                  <c:v>111.8</c:v>
                </c:pt>
                <c:pt idx="2">
                  <c:v>122.6</c:v>
                </c:pt>
                <c:pt idx="3">
                  <c:v>141.1</c:v>
                </c:pt>
                <c:pt idx="4">
                  <c:v>154.6</c:v>
                </c:pt>
                <c:pt idx="5">
                  <c:v>147.4</c:v>
                </c:pt>
                <c:pt idx="6">
                  <c:v>155.05000000000001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C8-498A-9DFB-87B8D0A9B7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6634240"/>
        <c:axId val="236635024"/>
      </c:barChart>
      <c:catAx>
        <c:axId val="236634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6635024"/>
        <c:crosses val="autoZero"/>
        <c:auto val="1"/>
        <c:lblAlgn val="ctr"/>
        <c:lblOffset val="100"/>
        <c:noMultiLvlLbl val="0"/>
      </c:catAx>
      <c:valAx>
        <c:axId val="236635024"/>
        <c:scaling>
          <c:orientation val="minMax"/>
        </c:scaling>
        <c:delete val="1"/>
        <c:axPos val="l"/>
        <c:numFmt formatCode="&quot;$&quot;#,##0.00_);[Red]\(&quot;$&quot;#,##0.00\)" sourceLinked="1"/>
        <c:majorTickMark val="none"/>
        <c:minorTickMark val="none"/>
        <c:tickLblPos val="nextTo"/>
        <c:crossAx val="236634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8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11.57%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0B-4FC0-9DBF-28CC3AA34AE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31.75%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0B-4FC0-9DBF-28CC3AA34AE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21.49 %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0B-4FC0-9DBF-28CC3AA34AE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8.32%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0B-4FC0-9DBF-28CC3AA34AE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5.39%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0B-4FC0-9DBF-28CC3AA34AE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2.10%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0B-4FC0-9DBF-28CC3AA34AE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1.57%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0B-4FC0-9DBF-28CC3AA34AE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mtClean="0"/>
                      <a:t>0.6%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0B-4FC0-9DBF-28CC3AA34AE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Retirement Fund</c:v>
                </c:pt>
                <c:pt idx="1">
                  <c:v>2020 Fund</c:v>
                </c:pt>
                <c:pt idx="2">
                  <c:v>2025 Fund</c:v>
                </c:pt>
                <c:pt idx="3">
                  <c:v>2030 Fund</c:v>
                </c:pt>
                <c:pt idx="4">
                  <c:v>2035 Fund</c:v>
                </c:pt>
                <c:pt idx="5">
                  <c:v>2040 Fund</c:v>
                </c:pt>
                <c:pt idx="6">
                  <c:v>2045 Fund</c:v>
                </c:pt>
                <c:pt idx="7">
                  <c:v>2050 Fund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 formatCode="0.00%">
                  <c:v>0.14199999999999999</c:v>
                </c:pt>
                <c:pt idx="1">
                  <c:v>0.39900000000000002</c:v>
                </c:pt>
                <c:pt idx="2">
                  <c:v>0.26</c:v>
                </c:pt>
                <c:pt idx="3">
                  <c:v>8.4000000000000005E-2</c:v>
                </c:pt>
                <c:pt idx="4">
                  <c:v>6.6000000000000003E-2</c:v>
                </c:pt>
                <c:pt idx="5">
                  <c:v>2.1999999999999999E-2</c:v>
                </c:pt>
                <c:pt idx="6">
                  <c:v>2.1999999999999999E-2</c:v>
                </c:pt>
                <c:pt idx="7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0B-4FC0-9DBF-28CC3AA34A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2221920"/>
        <c:axId val="272223488"/>
      </c:barChart>
      <c:catAx>
        <c:axId val="272221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2223488"/>
        <c:crosses val="autoZero"/>
        <c:auto val="1"/>
        <c:lblAlgn val="ctr"/>
        <c:lblOffset val="100"/>
        <c:noMultiLvlLbl val="0"/>
      </c:catAx>
      <c:valAx>
        <c:axId val="27222348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72221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0F899-3972-4A0A-8F63-CEF79A68F815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7B44AD52-946C-4262-B548-41C31482DEFF}">
      <dgm:prSet custT="1"/>
      <dgm:spPr/>
      <dgm:t>
        <a:bodyPr/>
        <a:lstStyle/>
        <a:p>
          <a:pPr rtl="0"/>
          <a:r>
            <a:rPr lang="en-CA" sz="800" dirty="0" smtClean="0"/>
            <a:t>●    </a:t>
          </a:r>
          <a:r>
            <a:rPr lang="en-CA" sz="1200" dirty="0" smtClean="0"/>
            <a:t>Faculty, 7 members appointed by SMUFU</a:t>
          </a:r>
          <a:endParaRPr lang="en-CA" sz="1200" dirty="0"/>
        </a:p>
      </dgm:t>
    </dgm:pt>
    <dgm:pt modelId="{0EC30C4B-AF1A-4EA1-B145-C2BC780B8C27}" type="parTrans" cxnId="{00BA7F01-21F5-47F0-BEEB-492B3BE0E4AC}">
      <dgm:prSet/>
      <dgm:spPr/>
      <dgm:t>
        <a:bodyPr/>
        <a:lstStyle/>
        <a:p>
          <a:endParaRPr lang="en-CA"/>
        </a:p>
      </dgm:t>
    </dgm:pt>
    <dgm:pt modelId="{C435BDAC-3B31-43AD-8C96-609C194C385F}" type="sibTrans" cxnId="{00BA7F01-21F5-47F0-BEEB-492B3BE0E4AC}">
      <dgm:prSet/>
      <dgm:spPr/>
      <dgm:t>
        <a:bodyPr/>
        <a:lstStyle/>
        <a:p>
          <a:endParaRPr lang="en-CA"/>
        </a:p>
      </dgm:t>
    </dgm:pt>
    <dgm:pt modelId="{D3ABF680-2323-4117-8FA5-591D42B72211}">
      <dgm:prSet custT="1"/>
      <dgm:spPr/>
      <dgm:t>
        <a:bodyPr/>
        <a:lstStyle/>
        <a:p>
          <a:pPr rtl="0"/>
          <a:r>
            <a:rPr lang="en-CA" sz="1000" dirty="0" smtClean="0"/>
            <a:t>Lori Francis, Cindy Harrigan, Marc Patry, Rob Thacker, Nicola Young, Ashraf Al Zaman, John Irving</a:t>
          </a:r>
          <a:endParaRPr lang="en-CA" sz="1000" dirty="0"/>
        </a:p>
      </dgm:t>
    </dgm:pt>
    <dgm:pt modelId="{D764FDC9-47A1-418A-B10F-E672C7657BED}" type="parTrans" cxnId="{88349E7E-A7E7-4574-9588-B93DE95564A0}">
      <dgm:prSet/>
      <dgm:spPr/>
      <dgm:t>
        <a:bodyPr/>
        <a:lstStyle/>
        <a:p>
          <a:endParaRPr lang="en-CA"/>
        </a:p>
      </dgm:t>
    </dgm:pt>
    <dgm:pt modelId="{77028717-2739-43DF-96AC-8CDFADFB6828}" type="sibTrans" cxnId="{88349E7E-A7E7-4574-9588-B93DE95564A0}">
      <dgm:prSet/>
      <dgm:spPr/>
      <dgm:t>
        <a:bodyPr/>
        <a:lstStyle/>
        <a:p>
          <a:endParaRPr lang="en-CA"/>
        </a:p>
      </dgm:t>
    </dgm:pt>
    <dgm:pt modelId="{E9934E49-2E56-48AF-938D-EDD0ED79EF30}" type="pres">
      <dgm:prSet presAssocID="{5690F899-3972-4A0A-8F63-CEF79A68F81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86AD02F4-90A7-4FF8-8997-556928209D59}" type="pres">
      <dgm:prSet presAssocID="{5690F899-3972-4A0A-8F63-CEF79A68F815}" presName="dummyMaxCanvas" presStyleCnt="0">
        <dgm:presLayoutVars/>
      </dgm:prSet>
      <dgm:spPr/>
    </dgm:pt>
    <dgm:pt modelId="{B3926D72-E803-46B4-A067-5465159A472F}" type="pres">
      <dgm:prSet presAssocID="{5690F899-3972-4A0A-8F63-CEF79A68F815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479FBFA-2F51-4EA0-8F63-F9662886BFC0}" type="pres">
      <dgm:prSet presAssocID="{5690F899-3972-4A0A-8F63-CEF79A68F815}" presName="TwoNodes_2" presStyleLbl="node1" presStyleIdx="1" presStyleCnt="2" custScaleX="107231" custLinFactNeighborX="-2536" custLinFactNeighborY="601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F6DBDE8-3FF8-4903-8AE2-701E2CA64A70}" type="pres">
      <dgm:prSet presAssocID="{5690F899-3972-4A0A-8F63-CEF79A68F815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BEA103F-AA66-4AD8-91C2-664B662D43F3}" type="pres">
      <dgm:prSet presAssocID="{5690F899-3972-4A0A-8F63-CEF79A68F815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33A6ABC-D068-492A-9F25-87B66735361B}" type="pres">
      <dgm:prSet presAssocID="{5690F899-3972-4A0A-8F63-CEF79A68F815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360B05D1-BE6C-40E8-A25B-B59048088428}" type="presOf" srcId="{C435BDAC-3B31-43AD-8C96-609C194C385F}" destId="{2F6DBDE8-3FF8-4903-8AE2-701E2CA64A70}" srcOrd="0" destOrd="0" presId="urn:microsoft.com/office/officeart/2005/8/layout/vProcess5"/>
    <dgm:cxn modelId="{33309D38-ED7C-4DAD-A6BB-2488A9F0A3A2}" type="presOf" srcId="{7B44AD52-946C-4262-B548-41C31482DEFF}" destId="{B3926D72-E803-46B4-A067-5465159A472F}" srcOrd="0" destOrd="0" presId="urn:microsoft.com/office/officeart/2005/8/layout/vProcess5"/>
    <dgm:cxn modelId="{00BA7F01-21F5-47F0-BEEB-492B3BE0E4AC}" srcId="{5690F899-3972-4A0A-8F63-CEF79A68F815}" destId="{7B44AD52-946C-4262-B548-41C31482DEFF}" srcOrd="0" destOrd="0" parTransId="{0EC30C4B-AF1A-4EA1-B145-C2BC780B8C27}" sibTransId="{C435BDAC-3B31-43AD-8C96-609C194C385F}"/>
    <dgm:cxn modelId="{88349E7E-A7E7-4574-9588-B93DE95564A0}" srcId="{5690F899-3972-4A0A-8F63-CEF79A68F815}" destId="{D3ABF680-2323-4117-8FA5-591D42B72211}" srcOrd="1" destOrd="0" parTransId="{D764FDC9-47A1-418A-B10F-E672C7657BED}" sibTransId="{77028717-2739-43DF-96AC-8CDFADFB6828}"/>
    <dgm:cxn modelId="{72C998CC-3659-49A8-95A4-8EDE403FE5CA}" type="presOf" srcId="{D3ABF680-2323-4117-8FA5-591D42B72211}" destId="{9479FBFA-2F51-4EA0-8F63-F9662886BFC0}" srcOrd="0" destOrd="0" presId="urn:microsoft.com/office/officeart/2005/8/layout/vProcess5"/>
    <dgm:cxn modelId="{69A2A1A0-A38D-4804-9C0E-B06CEF46D336}" type="presOf" srcId="{D3ABF680-2323-4117-8FA5-591D42B72211}" destId="{033A6ABC-D068-492A-9F25-87B66735361B}" srcOrd="1" destOrd="0" presId="urn:microsoft.com/office/officeart/2005/8/layout/vProcess5"/>
    <dgm:cxn modelId="{37773E5A-757A-4966-8B78-79452676E524}" type="presOf" srcId="{7B44AD52-946C-4262-B548-41C31482DEFF}" destId="{ABEA103F-AA66-4AD8-91C2-664B662D43F3}" srcOrd="1" destOrd="0" presId="urn:microsoft.com/office/officeart/2005/8/layout/vProcess5"/>
    <dgm:cxn modelId="{F70034A2-D0EB-4863-A67D-D911696E2AD7}" type="presOf" srcId="{5690F899-3972-4A0A-8F63-CEF79A68F815}" destId="{E9934E49-2E56-48AF-938D-EDD0ED79EF30}" srcOrd="0" destOrd="0" presId="urn:microsoft.com/office/officeart/2005/8/layout/vProcess5"/>
    <dgm:cxn modelId="{03CD4482-8CA4-4BC5-B168-2488DE96A8EC}" type="presParOf" srcId="{E9934E49-2E56-48AF-938D-EDD0ED79EF30}" destId="{86AD02F4-90A7-4FF8-8997-556928209D59}" srcOrd="0" destOrd="0" presId="urn:microsoft.com/office/officeart/2005/8/layout/vProcess5"/>
    <dgm:cxn modelId="{C5A8C9A2-BA5E-450E-9AA8-163D649EDA99}" type="presParOf" srcId="{E9934E49-2E56-48AF-938D-EDD0ED79EF30}" destId="{B3926D72-E803-46B4-A067-5465159A472F}" srcOrd="1" destOrd="0" presId="urn:microsoft.com/office/officeart/2005/8/layout/vProcess5"/>
    <dgm:cxn modelId="{19222C78-6669-43FF-9939-3EDD492506EC}" type="presParOf" srcId="{E9934E49-2E56-48AF-938D-EDD0ED79EF30}" destId="{9479FBFA-2F51-4EA0-8F63-F9662886BFC0}" srcOrd="2" destOrd="0" presId="urn:microsoft.com/office/officeart/2005/8/layout/vProcess5"/>
    <dgm:cxn modelId="{BAB9E756-F4A8-40EA-BAF4-3C6D0DD07BF4}" type="presParOf" srcId="{E9934E49-2E56-48AF-938D-EDD0ED79EF30}" destId="{2F6DBDE8-3FF8-4903-8AE2-701E2CA64A70}" srcOrd="3" destOrd="0" presId="urn:microsoft.com/office/officeart/2005/8/layout/vProcess5"/>
    <dgm:cxn modelId="{0FD9E3C7-3651-4316-9826-BE8F14EF4246}" type="presParOf" srcId="{E9934E49-2E56-48AF-938D-EDD0ED79EF30}" destId="{ABEA103F-AA66-4AD8-91C2-664B662D43F3}" srcOrd="4" destOrd="0" presId="urn:microsoft.com/office/officeart/2005/8/layout/vProcess5"/>
    <dgm:cxn modelId="{5BBE7128-2C28-4F81-81F2-99AF63EDC87F}" type="presParOf" srcId="{E9934E49-2E56-48AF-938D-EDD0ED79EF30}" destId="{033A6ABC-D068-492A-9F25-87B66735361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B26951-669A-4281-8920-B8B81548117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C341BED8-39DA-4BAD-9068-FA8776522373}">
      <dgm:prSet custT="1"/>
      <dgm:spPr/>
      <dgm:t>
        <a:bodyPr/>
        <a:lstStyle/>
        <a:p>
          <a:pPr rtl="0"/>
          <a:r>
            <a:rPr lang="en-CA" sz="1000" dirty="0" smtClean="0"/>
            <a:t>●    </a:t>
          </a:r>
          <a:r>
            <a:rPr lang="en-CA" sz="1200" dirty="0" smtClean="0"/>
            <a:t>Support Staff, 2 members appointed by NSGEU, Local 79</a:t>
          </a:r>
          <a:endParaRPr lang="en-CA" sz="1200" dirty="0"/>
        </a:p>
      </dgm:t>
    </dgm:pt>
    <dgm:pt modelId="{902F69C2-8436-4BFD-A125-74AADFD9E410}" type="parTrans" cxnId="{451DC437-9590-4AF4-A41F-3F48FAE288A7}">
      <dgm:prSet/>
      <dgm:spPr/>
      <dgm:t>
        <a:bodyPr/>
        <a:lstStyle/>
        <a:p>
          <a:endParaRPr lang="en-CA"/>
        </a:p>
      </dgm:t>
    </dgm:pt>
    <dgm:pt modelId="{3AB18A15-41DB-4675-86CE-D3AC275BD640}" type="sibTrans" cxnId="{451DC437-9590-4AF4-A41F-3F48FAE288A7}">
      <dgm:prSet/>
      <dgm:spPr/>
      <dgm:t>
        <a:bodyPr/>
        <a:lstStyle/>
        <a:p>
          <a:endParaRPr lang="en-CA"/>
        </a:p>
      </dgm:t>
    </dgm:pt>
    <dgm:pt modelId="{7AEA8296-75EF-4E04-9FB9-A9FAEB349DE5}">
      <dgm:prSet/>
      <dgm:spPr/>
      <dgm:t>
        <a:bodyPr/>
        <a:lstStyle/>
        <a:p>
          <a:pPr rtl="0"/>
          <a:r>
            <a:rPr lang="en-CA" dirty="0" smtClean="0"/>
            <a:t>David Lane, Sarah Gough</a:t>
          </a:r>
          <a:endParaRPr lang="en-CA" dirty="0"/>
        </a:p>
      </dgm:t>
    </dgm:pt>
    <dgm:pt modelId="{E17CD528-7ADE-4A3A-891C-707C9138D224}" type="parTrans" cxnId="{EAB38AA7-B0D1-43D5-BCB8-F525236C200C}">
      <dgm:prSet/>
      <dgm:spPr/>
      <dgm:t>
        <a:bodyPr/>
        <a:lstStyle/>
        <a:p>
          <a:endParaRPr lang="en-CA"/>
        </a:p>
      </dgm:t>
    </dgm:pt>
    <dgm:pt modelId="{FD974413-D251-4496-B513-8FBA70F7E32F}" type="sibTrans" cxnId="{EAB38AA7-B0D1-43D5-BCB8-F525236C200C}">
      <dgm:prSet/>
      <dgm:spPr/>
      <dgm:t>
        <a:bodyPr/>
        <a:lstStyle/>
        <a:p>
          <a:endParaRPr lang="en-CA"/>
        </a:p>
      </dgm:t>
    </dgm:pt>
    <dgm:pt modelId="{19AAEC58-53E7-4D4A-9A57-018CE408A638}" type="pres">
      <dgm:prSet presAssocID="{D1B26951-669A-4281-8920-B8B81548117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DF3C86CA-61FC-44EB-919C-D9461455D08A}" type="pres">
      <dgm:prSet presAssocID="{D1B26951-669A-4281-8920-B8B815481176}" presName="dummyMaxCanvas" presStyleCnt="0">
        <dgm:presLayoutVars/>
      </dgm:prSet>
      <dgm:spPr/>
    </dgm:pt>
    <dgm:pt modelId="{733CB858-3D3D-4D84-AA7F-113FE806511B}" type="pres">
      <dgm:prSet presAssocID="{D1B26951-669A-4281-8920-B8B815481176}" presName="TwoNodes_1" presStyleLbl="node1" presStyleIdx="0" presStyleCnt="2" custLinFactNeighborX="-86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A2C4E10-9A32-49C7-93C5-261405C8F088}" type="pres">
      <dgm:prSet presAssocID="{D1B26951-669A-4281-8920-B8B815481176}" presName="TwoNodes_2" presStyleLbl="node1" presStyleIdx="1" presStyleCnt="2" custLinFactNeighborX="-49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60B7780-8C2C-4E22-85A7-D2C16D4E49A7}" type="pres">
      <dgm:prSet presAssocID="{D1B26951-669A-4281-8920-B8B81548117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95CC677-182D-44D2-B718-B1749B8AF83E}" type="pres">
      <dgm:prSet presAssocID="{D1B26951-669A-4281-8920-B8B81548117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A5BA3BE-8B06-4359-BB96-87A3ED90A720}" type="pres">
      <dgm:prSet presAssocID="{D1B26951-669A-4281-8920-B8B81548117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3D7F0A3-F549-48F8-95E7-245E3E16383C}" type="presOf" srcId="{7AEA8296-75EF-4E04-9FB9-A9FAEB349DE5}" destId="{7A2C4E10-9A32-49C7-93C5-261405C8F088}" srcOrd="0" destOrd="0" presId="urn:microsoft.com/office/officeart/2005/8/layout/vProcess5"/>
    <dgm:cxn modelId="{733C5000-2E82-430B-8BFD-0AF255CFC771}" type="presOf" srcId="{7AEA8296-75EF-4E04-9FB9-A9FAEB349DE5}" destId="{BA5BA3BE-8B06-4359-BB96-87A3ED90A720}" srcOrd="1" destOrd="0" presId="urn:microsoft.com/office/officeart/2005/8/layout/vProcess5"/>
    <dgm:cxn modelId="{43817D83-6255-4563-9508-85C3C85457DE}" type="presOf" srcId="{C341BED8-39DA-4BAD-9068-FA8776522373}" destId="{733CB858-3D3D-4D84-AA7F-113FE806511B}" srcOrd="0" destOrd="0" presId="urn:microsoft.com/office/officeart/2005/8/layout/vProcess5"/>
    <dgm:cxn modelId="{6B40D9E5-0784-4C11-9151-A7476E5A3482}" type="presOf" srcId="{C341BED8-39DA-4BAD-9068-FA8776522373}" destId="{C95CC677-182D-44D2-B718-B1749B8AF83E}" srcOrd="1" destOrd="0" presId="urn:microsoft.com/office/officeart/2005/8/layout/vProcess5"/>
    <dgm:cxn modelId="{1180ACED-EAC7-4AC7-AD16-23D503956C5C}" type="presOf" srcId="{D1B26951-669A-4281-8920-B8B815481176}" destId="{19AAEC58-53E7-4D4A-9A57-018CE408A638}" srcOrd="0" destOrd="0" presId="urn:microsoft.com/office/officeart/2005/8/layout/vProcess5"/>
    <dgm:cxn modelId="{EAB38AA7-B0D1-43D5-BCB8-F525236C200C}" srcId="{D1B26951-669A-4281-8920-B8B815481176}" destId="{7AEA8296-75EF-4E04-9FB9-A9FAEB349DE5}" srcOrd="1" destOrd="0" parTransId="{E17CD528-7ADE-4A3A-891C-707C9138D224}" sibTransId="{FD974413-D251-4496-B513-8FBA70F7E32F}"/>
    <dgm:cxn modelId="{451DC437-9590-4AF4-A41F-3F48FAE288A7}" srcId="{D1B26951-669A-4281-8920-B8B815481176}" destId="{C341BED8-39DA-4BAD-9068-FA8776522373}" srcOrd="0" destOrd="0" parTransId="{902F69C2-8436-4BFD-A125-74AADFD9E410}" sibTransId="{3AB18A15-41DB-4675-86CE-D3AC275BD640}"/>
    <dgm:cxn modelId="{6FF3AB0A-A0B9-406B-AAD9-BC2667905949}" type="presOf" srcId="{3AB18A15-41DB-4675-86CE-D3AC275BD640}" destId="{460B7780-8C2C-4E22-85A7-D2C16D4E49A7}" srcOrd="0" destOrd="0" presId="urn:microsoft.com/office/officeart/2005/8/layout/vProcess5"/>
    <dgm:cxn modelId="{A3DB4B27-F45F-42D1-A40F-572B4DA831FC}" type="presParOf" srcId="{19AAEC58-53E7-4D4A-9A57-018CE408A638}" destId="{DF3C86CA-61FC-44EB-919C-D9461455D08A}" srcOrd="0" destOrd="0" presId="urn:microsoft.com/office/officeart/2005/8/layout/vProcess5"/>
    <dgm:cxn modelId="{1513B08D-EE6F-429B-BCC9-C91FAD90DEE5}" type="presParOf" srcId="{19AAEC58-53E7-4D4A-9A57-018CE408A638}" destId="{733CB858-3D3D-4D84-AA7F-113FE806511B}" srcOrd="1" destOrd="0" presId="urn:microsoft.com/office/officeart/2005/8/layout/vProcess5"/>
    <dgm:cxn modelId="{D5F906BB-7013-46E4-9AC9-3BACD2BD6D60}" type="presParOf" srcId="{19AAEC58-53E7-4D4A-9A57-018CE408A638}" destId="{7A2C4E10-9A32-49C7-93C5-261405C8F088}" srcOrd="2" destOrd="0" presId="urn:microsoft.com/office/officeart/2005/8/layout/vProcess5"/>
    <dgm:cxn modelId="{DE8633DB-098C-40E6-8782-0F435BEFE4E5}" type="presParOf" srcId="{19AAEC58-53E7-4D4A-9A57-018CE408A638}" destId="{460B7780-8C2C-4E22-85A7-D2C16D4E49A7}" srcOrd="3" destOrd="0" presId="urn:microsoft.com/office/officeart/2005/8/layout/vProcess5"/>
    <dgm:cxn modelId="{A01E82AC-2C04-4AF7-8196-38450BF1B342}" type="presParOf" srcId="{19AAEC58-53E7-4D4A-9A57-018CE408A638}" destId="{C95CC677-182D-44D2-B718-B1749B8AF83E}" srcOrd="4" destOrd="0" presId="urn:microsoft.com/office/officeart/2005/8/layout/vProcess5"/>
    <dgm:cxn modelId="{6E265B98-64F1-4C81-AAE9-774A26D7C84E}" type="presParOf" srcId="{19AAEC58-53E7-4D4A-9A57-018CE408A638}" destId="{BA5BA3BE-8B06-4359-BB96-87A3ED90A72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1171A4-4699-417F-8F95-B5CE2E0FF38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AB33FD3-C662-4C0A-AEFA-39DB5E893A8C}">
      <dgm:prSet custT="1"/>
      <dgm:spPr/>
      <dgm:t>
        <a:bodyPr/>
        <a:lstStyle/>
        <a:p>
          <a:pPr rtl="0"/>
          <a:r>
            <a:rPr lang="en-CA" sz="1000" dirty="0" smtClean="0"/>
            <a:t>●    </a:t>
          </a:r>
          <a:r>
            <a:rPr lang="en-CA" sz="1200" dirty="0" smtClean="0"/>
            <a:t>Non-union Employees, Senior Director of HR + one member elected by non-union employees</a:t>
          </a:r>
          <a:endParaRPr lang="en-CA" sz="1200" dirty="0"/>
        </a:p>
      </dgm:t>
    </dgm:pt>
    <dgm:pt modelId="{7154DAF0-9470-4442-BE5A-FDF3AC3C4DF0}" type="parTrans" cxnId="{18A330F1-C4DB-4AAC-8C9B-FE47F03D4297}">
      <dgm:prSet/>
      <dgm:spPr/>
      <dgm:t>
        <a:bodyPr/>
        <a:lstStyle/>
        <a:p>
          <a:endParaRPr lang="en-CA"/>
        </a:p>
      </dgm:t>
    </dgm:pt>
    <dgm:pt modelId="{4DD5158E-99D8-41FD-BC4B-D13AC475C244}" type="sibTrans" cxnId="{18A330F1-C4DB-4AAC-8C9B-FE47F03D4297}">
      <dgm:prSet/>
      <dgm:spPr/>
      <dgm:t>
        <a:bodyPr/>
        <a:lstStyle/>
        <a:p>
          <a:endParaRPr lang="en-CA"/>
        </a:p>
      </dgm:t>
    </dgm:pt>
    <dgm:pt modelId="{B6419CD4-28EF-45E7-AA1A-58FCA3624901}">
      <dgm:prSet/>
      <dgm:spPr/>
      <dgm:t>
        <a:bodyPr/>
        <a:lstStyle/>
        <a:p>
          <a:pPr rtl="0"/>
          <a:r>
            <a:rPr lang="en-CA" dirty="0" smtClean="0"/>
            <a:t>Kim Squires, Zak McLaren</a:t>
          </a:r>
          <a:endParaRPr lang="en-CA" dirty="0"/>
        </a:p>
      </dgm:t>
    </dgm:pt>
    <dgm:pt modelId="{3E27875C-88BA-4CE7-A409-5D56B3D4D794}" type="parTrans" cxnId="{73EBDC6E-6681-4381-A2C5-0D92DB1881B5}">
      <dgm:prSet/>
      <dgm:spPr/>
      <dgm:t>
        <a:bodyPr/>
        <a:lstStyle/>
        <a:p>
          <a:endParaRPr lang="en-CA"/>
        </a:p>
      </dgm:t>
    </dgm:pt>
    <dgm:pt modelId="{26EBA1F3-338C-4F93-A358-6D534D0B0E4A}" type="sibTrans" cxnId="{73EBDC6E-6681-4381-A2C5-0D92DB1881B5}">
      <dgm:prSet/>
      <dgm:spPr/>
      <dgm:t>
        <a:bodyPr/>
        <a:lstStyle/>
        <a:p>
          <a:endParaRPr lang="en-CA"/>
        </a:p>
      </dgm:t>
    </dgm:pt>
    <dgm:pt modelId="{735300AD-3176-4F52-8E4D-B9A3CA2600A4}" type="pres">
      <dgm:prSet presAssocID="{6C1171A4-4699-417F-8F95-B5CE2E0FF38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297DE1BE-3B9D-422E-9EC0-452FEDB5FA58}" type="pres">
      <dgm:prSet presAssocID="{6C1171A4-4699-417F-8F95-B5CE2E0FF386}" presName="dummyMaxCanvas" presStyleCnt="0">
        <dgm:presLayoutVars/>
      </dgm:prSet>
      <dgm:spPr/>
    </dgm:pt>
    <dgm:pt modelId="{03DE2503-7B71-48EC-BF86-1EAE903867CF}" type="pres">
      <dgm:prSet presAssocID="{6C1171A4-4699-417F-8F95-B5CE2E0FF386}" presName="TwoNodes_1" presStyleLbl="node1" presStyleIdx="0" presStyleCnt="2" custLinFactNeighborX="-104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53B5F47-D93C-4047-9C88-72EE6F00497C}" type="pres">
      <dgm:prSet presAssocID="{6C1171A4-4699-417F-8F95-B5CE2E0FF386}" presName="TwoNodes_2" presStyleLbl="node1" presStyleIdx="1" presStyleCnt="2" custLinFactNeighborX="-3071" custLinFactNeighborY="-221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E22570E-1BF5-4184-AF57-95CB227695FE}" type="pres">
      <dgm:prSet presAssocID="{6C1171A4-4699-417F-8F95-B5CE2E0FF38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B818E65-4703-43BD-A14C-4E058FA740B4}" type="pres">
      <dgm:prSet presAssocID="{6C1171A4-4699-417F-8F95-B5CE2E0FF38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E11A481-1E16-4F0B-8658-F43C525B5204}" type="pres">
      <dgm:prSet presAssocID="{6C1171A4-4699-417F-8F95-B5CE2E0FF38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18A330F1-C4DB-4AAC-8C9B-FE47F03D4297}" srcId="{6C1171A4-4699-417F-8F95-B5CE2E0FF386}" destId="{FAB33FD3-C662-4C0A-AEFA-39DB5E893A8C}" srcOrd="0" destOrd="0" parTransId="{7154DAF0-9470-4442-BE5A-FDF3AC3C4DF0}" sibTransId="{4DD5158E-99D8-41FD-BC4B-D13AC475C244}"/>
    <dgm:cxn modelId="{89B206E4-AC44-43D0-ACA4-554EE064E477}" type="presOf" srcId="{FAB33FD3-C662-4C0A-AEFA-39DB5E893A8C}" destId="{03DE2503-7B71-48EC-BF86-1EAE903867CF}" srcOrd="0" destOrd="0" presId="urn:microsoft.com/office/officeart/2005/8/layout/vProcess5"/>
    <dgm:cxn modelId="{07B9453E-BDEC-4370-B5DB-C42C35B7E002}" type="presOf" srcId="{B6419CD4-28EF-45E7-AA1A-58FCA3624901}" destId="{C53B5F47-D93C-4047-9C88-72EE6F00497C}" srcOrd="0" destOrd="0" presId="urn:microsoft.com/office/officeart/2005/8/layout/vProcess5"/>
    <dgm:cxn modelId="{0BC82718-4189-4EAA-AEAF-EADDD9E91F79}" type="presOf" srcId="{B6419CD4-28EF-45E7-AA1A-58FCA3624901}" destId="{6E11A481-1E16-4F0B-8658-F43C525B5204}" srcOrd="1" destOrd="0" presId="urn:microsoft.com/office/officeart/2005/8/layout/vProcess5"/>
    <dgm:cxn modelId="{41D699C7-D008-4CCB-B82F-05C7A24CE5B0}" type="presOf" srcId="{6C1171A4-4699-417F-8F95-B5CE2E0FF386}" destId="{735300AD-3176-4F52-8E4D-B9A3CA2600A4}" srcOrd="0" destOrd="0" presId="urn:microsoft.com/office/officeart/2005/8/layout/vProcess5"/>
    <dgm:cxn modelId="{267FDEDA-8679-4A84-8EBC-E1C7F6B5E2EF}" type="presOf" srcId="{4DD5158E-99D8-41FD-BC4B-D13AC475C244}" destId="{BE22570E-1BF5-4184-AF57-95CB227695FE}" srcOrd="0" destOrd="0" presId="urn:microsoft.com/office/officeart/2005/8/layout/vProcess5"/>
    <dgm:cxn modelId="{A9CC5D93-1361-40B2-8A96-E70F9CCC41FF}" type="presOf" srcId="{FAB33FD3-C662-4C0A-AEFA-39DB5E893A8C}" destId="{2B818E65-4703-43BD-A14C-4E058FA740B4}" srcOrd="1" destOrd="0" presId="urn:microsoft.com/office/officeart/2005/8/layout/vProcess5"/>
    <dgm:cxn modelId="{73EBDC6E-6681-4381-A2C5-0D92DB1881B5}" srcId="{6C1171A4-4699-417F-8F95-B5CE2E0FF386}" destId="{B6419CD4-28EF-45E7-AA1A-58FCA3624901}" srcOrd="1" destOrd="0" parTransId="{3E27875C-88BA-4CE7-A409-5D56B3D4D794}" sibTransId="{26EBA1F3-338C-4F93-A358-6D534D0B0E4A}"/>
    <dgm:cxn modelId="{A00E3744-3295-471A-97EA-E19F3D9B31AE}" type="presParOf" srcId="{735300AD-3176-4F52-8E4D-B9A3CA2600A4}" destId="{297DE1BE-3B9D-422E-9EC0-452FEDB5FA58}" srcOrd="0" destOrd="0" presId="urn:microsoft.com/office/officeart/2005/8/layout/vProcess5"/>
    <dgm:cxn modelId="{03CE8360-1146-4376-AC11-AB1AF040846A}" type="presParOf" srcId="{735300AD-3176-4F52-8E4D-B9A3CA2600A4}" destId="{03DE2503-7B71-48EC-BF86-1EAE903867CF}" srcOrd="1" destOrd="0" presId="urn:microsoft.com/office/officeart/2005/8/layout/vProcess5"/>
    <dgm:cxn modelId="{640C7719-94CA-439F-8A08-2BE06C25D66A}" type="presParOf" srcId="{735300AD-3176-4F52-8E4D-B9A3CA2600A4}" destId="{C53B5F47-D93C-4047-9C88-72EE6F00497C}" srcOrd="2" destOrd="0" presId="urn:microsoft.com/office/officeart/2005/8/layout/vProcess5"/>
    <dgm:cxn modelId="{0CBA26E8-17E5-41E7-AB86-F0D49725B4C6}" type="presParOf" srcId="{735300AD-3176-4F52-8E4D-B9A3CA2600A4}" destId="{BE22570E-1BF5-4184-AF57-95CB227695FE}" srcOrd="3" destOrd="0" presId="urn:microsoft.com/office/officeart/2005/8/layout/vProcess5"/>
    <dgm:cxn modelId="{1EC63A02-90B3-4D14-A035-4EFB3876F6E7}" type="presParOf" srcId="{735300AD-3176-4F52-8E4D-B9A3CA2600A4}" destId="{2B818E65-4703-43BD-A14C-4E058FA740B4}" srcOrd="4" destOrd="0" presId="urn:microsoft.com/office/officeart/2005/8/layout/vProcess5"/>
    <dgm:cxn modelId="{058E22A1-70A2-4929-BF36-91340F5E2118}" type="presParOf" srcId="{735300AD-3176-4F52-8E4D-B9A3CA2600A4}" destId="{6E11A481-1E16-4F0B-8658-F43C525B520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ADEECD-1FD1-4131-8782-AE78010EC200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86E717D7-0455-42C9-A6C8-6BE6031E16A0}">
      <dgm:prSet custT="1"/>
      <dgm:spPr/>
      <dgm:t>
        <a:bodyPr/>
        <a:lstStyle/>
        <a:p>
          <a:pPr rtl="0"/>
          <a:r>
            <a:rPr lang="en-CA" sz="1000" dirty="0" smtClean="0"/>
            <a:t>●   </a:t>
          </a:r>
          <a:r>
            <a:rPr lang="en-CA" sz="1200" dirty="0" smtClean="0"/>
            <a:t>Custodial, Maintenance and Security Employees, 1 member appointed </a:t>
          </a:r>
          <a:r>
            <a:rPr lang="en-CA" sz="1200" smtClean="0"/>
            <a:t>by NSGEU, Local 170</a:t>
          </a:r>
          <a:endParaRPr lang="en-CA" sz="1200" dirty="0"/>
        </a:p>
      </dgm:t>
    </dgm:pt>
    <dgm:pt modelId="{2B4A4CB4-9B8B-4962-A5F4-96F7870C9D0A}" type="parTrans" cxnId="{8DD2815A-5ED7-4C47-8F05-8B8BE9419CC2}">
      <dgm:prSet/>
      <dgm:spPr/>
      <dgm:t>
        <a:bodyPr/>
        <a:lstStyle/>
        <a:p>
          <a:endParaRPr lang="en-CA"/>
        </a:p>
      </dgm:t>
    </dgm:pt>
    <dgm:pt modelId="{40CE8BAD-C962-4DA0-BD97-AD6AEF711E26}" type="sibTrans" cxnId="{8DD2815A-5ED7-4C47-8F05-8B8BE9419CC2}">
      <dgm:prSet/>
      <dgm:spPr/>
      <dgm:t>
        <a:bodyPr/>
        <a:lstStyle/>
        <a:p>
          <a:endParaRPr lang="en-CA"/>
        </a:p>
      </dgm:t>
    </dgm:pt>
    <dgm:pt modelId="{3A6BB94E-F80A-431B-AE9D-9F225D984838}">
      <dgm:prSet/>
      <dgm:spPr/>
      <dgm:t>
        <a:bodyPr/>
        <a:lstStyle/>
        <a:p>
          <a:pPr rtl="0"/>
          <a:r>
            <a:rPr lang="en-CA" dirty="0" smtClean="0"/>
            <a:t>Joe Chrvala</a:t>
          </a:r>
          <a:endParaRPr lang="en-CA" dirty="0"/>
        </a:p>
      </dgm:t>
    </dgm:pt>
    <dgm:pt modelId="{9C2A6DA0-43FD-4796-8244-90B36EDB1FA4}" type="parTrans" cxnId="{D7E76782-AEFB-4EE5-B2D6-5828ECAFF1B8}">
      <dgm:prSet/>
      <dgm:spPr/>
      <dgm:t>
        <a:bodyPr/>
        <a:lstStyle/>
        <a:p>
          <a:endParaRPr lang="en-CA"/>
        </a:p>
      </dgm:t>
    </dgm:pt>
    <dgm:pt modelId="{AEF7FD4A-2F29-4087-98B1-B76AB67EEE9A}" type="sibTrans" cxnId="{D7E76782-AEFB-4EE5-B2D6-5828ECAFF1B8}">
      <dgm:prSet/>
      <dgm:spPr/>
      <dgm:t>
        <a:bodyPr/>
        <a:lstStyle/>
        <a:p>
          <a:endParaRPr lang="en-CA"/>
        </a:p>
      </dgm:t>
    </dgm:pt>
    <dgm:pt modelId="{91148F63-F172-4F42-918F-F86DF88F7E79}" type="pres">
      <dgm:prSet presAssocID="{00ADEECD-1FD1-4131-8782-AE78010EC20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A4BE25E-5B5D-492D-9AD4-CF044668A9F5}" type="pres">
      <dgm:prSet presAssocID="{00ADEECD-1FD1-4131-8782-AE78010EC200}" presName="dummyMaxCanvas" presStyleCnt="0">
        <dgm:presLayoutVars/>
      </dgm:prSet>
      <dgm:spPr/>
    </dgm:pt>
    <dgm:pt modelId="{F1382DF1-1BE5-47F4-85AE-2E1C82CA1759}" type="pres">
      <dgm:prSet presAssocID="{00ADEECD-1FD1-4131-8782-AE78010EC200}" presName="TwoNodes_1" presStyleLbl="node1" presStyleIdx="0" presStyleCnt="2" custLinFactNeighborX="-1115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6508C78-51C0-4058-9069-70D1E4BE83F0}" type="pres">
      <dgm:prSet presAssocID="{00ADEECD-1FD1-4131-8782-AE78010EC200}" presName="TwoNodes_2" presStyleLbl="node1" presStyleIdx="1" presStyleCnt="2" custLinFactNeighborX="-2434" custLinFactNeighborY="1115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7147C04-2045-4F84-A2DB-701262B563E9}" type="pres">
      <dgm:prSet presAssocID="{00ADEECD-1FD1-4131-8782-AE78010EC200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626EC1-66C0-4576-8CA7-511FB7FC1574}" type="pres">
      <dgm:prSet presAssocID="{00ADEECD-1FD1-4131-8782-AE78010EC200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AA24DE3-0327-4FF7-822A-16A8EF1E8F01}" type="pres">
      <dgm:prSet presAssocID="{00ADEECD-1FD1-4131-8782-AE78010EC200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4CAB510-CE35-4DE8-8DE8-4CACAE9995C4}" type="presOf" srcId="{3A6BB94E-F80A-431B-AE9D-9F225D984838}" destId="{0AA24DE3-0327-4FF7-822A-16A8EF1E8F01}" srcOrd="1" destOrd="0" presId="urn:microsoft.com/office/officeart/2005/8/layout/vProcess5"/>
    <dgm:cxn modelId="{4C10BCEF-8373-4134-B0D1-5FF0BCCDDE80}" type="presOf" srcId="{86E717D7-0455-42C9-A6C8-6BE6031E16A0}" destId="{F1382DF1-1BE5-47F4-85AE-2E1C82CA1759}" srcOrd="0" destOrd="0" presId="urn:microsoft.com/office/officeart/2005/8/layout/vProcess5"/>
    <dgm:cxn modelId="{2C825E21-6D82-47A2-95BA-CE1ADE20D58B}" type="presOf" srcId="{40CE8BAD-C962-4DA0-BD97-AD6AEF711E26}" destId="{07147C04-2045-4F84-A2DB-701262B563E9}" srcOrd="0" destOrd="0" presId="urn:microsoft.com/office/officeart/2005/8/layout/vProcess5"/>
    <dgm:cxn modelId="{8DD2815A-5ED7-4C47-8F05-8B8BE9419CC2}" srcId="{00ADEECD-1FD1-4131-8782-AE78010EC200}" destId="{86E717D7-0455-42C9-A6C8-6BE6031E16A0}" srcOrd="0" destOrd="0" parTransId="{2B4A4CB4-9B8B-4962-A5F4-96F7870C9D0A}" sibTransId="{40CE8BAD-C962-4DA0-BD97-AD6AEF711E26}"/>
    <dgm:cxn modelId="{388FEEA3-95EF-4DCF-9850-EB2CF92C272E}" type="presOf" srcId="{86E717D7-0455-42C9-A6C8-6BE6031E16A0}" destId="{2E626EC1-66C0-4576-8CA7-511FB7FC1574}" srcOrd="1" destOrd="0" presId="urn:microsoft.com/office/officeart/2005/8/layout/vProcess5"/>
    <dgm:cxn modelId="{9AC11207-CBBB-43ED-861B-973B86603910}" type="presOf" srcId="{00ADEECD-1FD1-4131-8782-AE78010EC200}" destId="{91148F63-F172-4F42-918F-F86DF88F7E79}" srcOrd="0" destOrd="0" presId="urn:microsoft.com/office/officeart/2005/8/layout/vProcess5"/>
    <dgm:cxn modelId="{D7E76782-AEFB-4EE5-B2D6-5828ECAFF1B8}" srcId="{00ADEECD-1FD1-4131-8782-AE78010EC200}" destId="{3A6BB94E-F80A-431B-AE9D-9F225D984838}" srcOrd="1" destOrd="0" parTransId="{9C2A6DA0-43FD-4796-8244-90B36EDB1FA4}" sibTransId="{AEF7FD4A-2F29-4087-98B1-B76AB67EEE9A}"/>
    <dgm:cxn modelId="{1C44F306-45A9-4129-91CD-15E85AA721A9}" type="presOf" srcId="{3A6BB94E-F80A-431B-AE9D-9F225D984838}" destId="{F6508C78-51C0-4058-9069-70D1E4BE83F0}" srcOrd="0" destOrd="0" presId="urn:microsoft.com/office/officeart/2005/8/layout/vProcess5"/>
    <dgm:cxn modelId="{44854B3C-46CD-4ABA-99CD-3331DD56B16F}" type="presParOf" srcId="{91148F63-F172-4F42-918F-F86DF88F7E79}" destId="{7A4BE25E-5B5D-492D-9AD4-CF044668A9F5}" srcOrd="0" destOrd="0" presId="urn:microsoft.com/office/officeart/2005/8/layout/vProcess5"/>
    <dgm:cxn modelId="{C00A1623-333B-405B-8933-4AD350829E35}" type="presParOf" srcId="{91148F63-F172-4F42-918F-F86DF88F7E79}" destId="{F1382DF1-1BE5-47F4-85AE-2E1C82CA1759}" srcOrd="1" destOrd="0" presId="urn:microsoft.com/office/officeart/2005/8/layout/vProcess5"/>
    <dgm:cxn modelId="{926550DB-574D-4342-A0D8-1B7424949D27}" type="presParOf" srcId="{91148F63-F172-4F42-918F-F86DF88F7E79}" destId="{F6508C78-51C0-4058-9069-70D1E4BE83F0}" srcOrd="2" destOrd="0" presId="urn:microsoft.com/office/officeart/2005/8/layout/vProcess5"/>
    <dgm:cxn modelId="{90E82503-EAB1-418D-8CF2-61468B80AD0A}" type="presParOf" srcId="{91148F63-F172-4F42-918F-F86DF88F7E79}" destId="{07147C04-2045-4F84-A2DB-701262B563E9}" srcOrd="3" destOrd="0" presId="urn:microsoft.com/office/officeart/2005/8/layout/vProcess5"/>
    <dgm:cxn modelId="{DE650DA4-D0F6-443D-A2CB-5876872E91B1}" type="presParOf" srcId="{91148F63-F172-4F42-918F-F86DF88F7E79}" destId="{2E626EC1-66C0-4576-8CA7-511FB7FC1574}" srcOrd="4" destOrd="0" presId="urn:microsoft.com/office/officeart/2005/8/layout/vProcess5"/>
    <dgm:cxn modelId="{A05B8E23-AF54-495B-B9F0-9B72B1D93855}" type="presParOf" srcId="{91148F63-F172-4F42-918F-F86DF88F7E79}" destId="{0AA24DE3-0327-4FF7-822A-16A8EF1E8F01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475B59-91FA-4853-8571-A0E20411AC9E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101BC73-C3FC-40B4-9D66-8C533277BD4A}">
      <dgm:prSet custT="1"/>
      <dgm:spPr/>
      <dgm:t>
        <a:bodyPr/>
        <a:lstStyle/>
        <a:p>
          <a:pPr rtl="0"/>
          <a:r>
            <a:rPr lang="en-CA" sz="1000" dirty="0" smtClean="0"/>
            <a:t>●   </a:t>
          </a:r>
          <a:r>
            <a:rPr lang="en-CA" sz="1200" dirty="0" smtClean="0"/>
            <a:t>University, ex officio, Vice President, Finance &amp; Administration (Committee Chair)</a:t>
          </a:r>
          <a:endParaRPr lang="en-CA" sz="1200" dirty="0"/>
        </a:p>
      </dgm:t>
    </dgm:pt>
    <dgm:pt modelId="{4B5026F6-A3AA-468D-BEDA-8D860240D6E8}" type="parTrans" cxnId="{6C6816EE-6803-41B9-92E3-4E755746D7D5}">
      <dgm:prSet/>
      <dgm:spPr/>
      <dgm:t>
        <a:bodyPr/>
        <a:lstStyle/>
        <a:p>
          <a:endParaRPr lang="en-CA"/>
        </a:p>
      </dgm:t>
    </dgm:pt>
    <dgm:pt modelId="{FA055C78-9DA6-41A5-B9B6-68FBB4BA3DFA}" type="sibTrans" cxnId="{6C6816EE-6803-41B9-92E3-4E755746D7D5}">
      <dgm:prSet/>
      <dgm:spPr/>
      <dgm:t>
        <a:bodyPr/>
        <a:lstStyle/>
        <a:p>
          <a:endParaRPr lang="en-CA"/>
        </a:p>
      </dgm:t>
    </dgm:pt>
    <dgm:pt modelId="{6AE03132-C9F6-404B-814B-4175F7811142}">
      <dgm:prSet/>
      <dgm:spPr/>
      <dgm:t>
        <a:bodyPr/>
        <a:lstStyle/>
        <a:p>
          <a:pPr rtl="0"/>
          <a:r>
            <a:rPr lang="en-CA" dirty="0" smtClean="0"/>
            <a:t>Gabrielle Morrison</a:t>
          </a:r>
          <a:endParaRPr lang="en-CA" dirty="0"/>
        </a:p>
      </dgm:t>
    </dgm:pt>
    <dgm:pt modelId="{AECEEE34-EBEC-4E1B-92F5-DEC3C7556736}" type="parTrans" cxnId="{1D353F55-9C19-4A9E-9F93-596FC4770532}">
      <dgm:prSet/>
      <dgm:spPr/>
      <dgm:t>
        <a:bodyPr/>
        <a:lstStyle/>
        <a:p>
          <a:endParaRPr lang="en-CA"/>
        </a:p>
      </dgm:t>
    </dgm:pt>
    <dgm:pt modelId="{E59118AC-FE64-493B-8703-1DFFA82DB9FC}" type="sibTrans" cxnId="{1D353F55-9C19-4A9E-9F93-596FC4770532}">
      <dgm:prSet/>
      <dgm:spPr/>
      <dgm:t>
        <a:bodyPr/>
        <a:lstStyle/>
        <a:p>
          <a:endParaRPr lang="en-CA"/>
        </a:p>
      </dgm:t>
    </dgm:pt>
    <dgm:pt modelId="{0CCF89D4-5E1F-41D3-B48D-407083593DD6}" type="pres">
      <dgm:prSet presAssocID="{27475B59-91FA-4853-8571-A0E20411AC9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D0A8B524-82A9-47E8-B47D-2C12FFDBCF68}" type="pres">
      <dgm:prSet presAssocID="{27475B59-91FA-4853-8571-A0E20411AC9E}" presName="dummyMaxCanvas" presStyleCnt="0">
        <dgm:presLayoutVars/>
      </dgm:prSet>
      <dgm:spPr/>
    </dgm:pt>
    <dgm:pt modelId="{C2606B9B-B82C-4945-BFBA-F7164FF85C20}" type="pres">
      <dgm:prSet presAssocID="{27475B59-91FA-4853-8571-A0E20411AC9E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3019351-6A6A-4393-B0ED-5D9B45045771}" type="pres">
      <dgm:prSet presAssocID="{27475B59-91FA-4853-8571-A0E20411AC9E}" presName="TwoNodes_2" presStyleLbl="node1" presStyleIdx="1" presStyleCnt="2" custLinFactNeighborX="-535" custLinFactNeighborY="1115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E4F77CB-9196-4C40-AF23-5E8577369183}" type="pres">
      <dgm:prSet presAssocID="{27475B59-91FA-4853-8571-A0E20411AC9E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21AB777-5DCE-4168-9415-415E2384137C}" type="pres">
      <dgm:prSet presAssocID="{27475B59-91FA-4853-8571-A0E20411AC9E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313CF30-71E2-4448-83E2-4CD3FC06815A}" type="pres">
      <dgm:prSet presAssocID="{27475B59-91FA-4853-8571-A0E20411AC9E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4443FFF7-D453-433C-9A89-C897FEE6D356}" type="presOf" srcId="{E101BC73-C3FC-40B4-9D66-8C533277BD4A}" destId="{521AB777-5DCE-4168-9415-415E2384137C}" srcOrd="1" destOrd="0" presId="urn:microsoft.com/office/officeart/2005/8/layout/vProcess5"/>
    <dgm:cxn modelId="{EB45C61B-15C7-481F-8ED9-3A97C178E474}" type="presOf" srcId="{6AE03132-C9F6-404B-814B-4175F7811142}" destId="{83019351-6A6A-4393-B0ED-5D9B45045771}" srcOrd="0" destOrd="0" presId="urn:microsoft.com/office/officeart/2005/8/layout/vProcess5"/>
    <dgm:cxn modelId="{84A19046-CE0D-40B5-A024-7307F6E2A732}" type="presOf" srcId="{27475B59-91FA-4853-8571-A0E20411AC9E}" destId="{0CCF89D4-5E1F-41D3-B48D-407083593DD6}" srcOrd="0" destOrd="0" presId="urn:microsoft.com/office/officeart/2005/8/layout/vProcess5"/>
    <dgm:cxn modelId="{887E1BA6-8F0B-48FA-BF2B-7E3DDC4E6F24}" type="presOf" srcId="{FA055C78-9DA6-41A5-B9B6-68FBB4BA3DFA}" destId="{9E4F77CB-9196-4C40-AF23-5E8577369183}" srcOrd="0" destOrd="0" presId="urn:microsoft.com/office/officeart/2005/8/layout/vProcess5"/>
    <dgm:cxn modelId="{6C6816EE-6803-41B9-92E3-4E755746D7D5}" srcId="{27475B59-91FA-4853-8571-A0E20411AC9E}" destId="{E101BC73-C3FC-40B4-9D66-8C533277BD4A}" srcOrd="0" destOrd="0" parTransId="{4B5026F6-A3AA-468D-BEDA-8D860240D6E8}" sibTransId="{FA055C78-9DA6-41A5-B9B6-68FBB4BA3DFA}"/>
    <dgm:cxn modelId="{A7404494-97B1-43A4-9526-211FD5029B6C}" type="presOf" srcId="{6AE03132-C9F6-404B-814B-4175F7811142}" destId="{3313CF30-71E2-4448-83E2-4CD3FC06815A}" srcOrd="1" destOrd="0" presId="urn:microsoft.com/office/officeart/2005/8/layout/vProcess5"/>
    <dgm:cxn modelId="{1D353F55-9C19-4A9E-9F93-596FC4770532}" srcId="{27475B59-91FA-4853-8571-A0E20411AC9E}" destId="{6AE03132-C9F6-404B-814B-4175F7811142}" srcOrd="1" destOrd="0" parTransId="{AECEEE34-EBEC-4E1B-92F5-DEC3C7556736}" sibTransId="{E59118AC-FE64-493B-8703-1DFFA82DB9FC}"/>
    <dgm:cxn modelId="{DA57F344-6D4E-4527-A238-62B9502FDEF3}" type="presOf" srcId="{E101BC73-C3FC-40B4-9D66-8C533277BD4A}" destId="{C2606B9B-B82C-4945-BFBA-F7164FF85C20}" srcOrd="0" destOrd="0" presId="urn:microsoft.com/office/officeart/2005/8/layout/vProcess5"/>
    <dgm:cxn modelId="{0D9D7F8F-8034-4EA1-9128-2D4315B64303}" type="presParOf" srcId="{0CCF89D4-5E1F-41D3-B48D-407083593DD6}" destId="{D0A8B524-82A9-47E8-B47D-2C12FFDBCF68}" srcOrd="0" destOrd="0" presId="urn:microsoft.com/office/officeart/2005/8/layout/vProcess5"/>
    <dgm:cxn modelId="{B660D317-CA36-4663-AE17-A92518209F3E}" type="presParOf" srcId="{0CCF89D4-5E1F-41D3-B48D-407083593DD6}" destId="{C2606B9B-B82C-4945-BFBA-F7164FF85C20}" srcOrd="1" destOrd="0" presId="urn:microsoft.com/office/officeart/2005/8/layout/vProcess5"/>
    <dgm:cxn modelId="{691579B5-B55F-4547-B441-0B31D4A316E5}" type="presParOf" srcId="{0CCF89D4-5E1F-41D3-B48D-407083593DD6}" destId="{83019351-6A6A-4393-B0ED-5D9B45045771}" srcOrd="2" destOrd="0" presId="urn:microsoft.com/office/officeart/2005/8/layout/vProcess5"/>
    <dgm:cxn modelId="{AF0A3C4F-5900-4049-9713-BD540D369C0D}" type="presParOf" srcId="{0CCF89D4-5E1F-41D3-B48D-407083593DD6}" destId="{9E4F77CB-9196-4C40-AF23-5E8577369183}" srcOrd="3" destOrd="0" presId="urn:microsoft.com/office/officeart/2005/8/layout/vProcess5"/>
    <dgm:cxn modelId="{34B31B6D-341C-47D1-B536-253F1A9D63E2}" type="presParOf" srcId="{0CCF89D4-5E1F-41D3-B48D-407083593DD6}" destId="{521AB777-5DCE-4168-9415-415E2384137C}" srcOrd="4" destOrd="0" presId="urn:microsoft.com/office/officeart/2005/8/layout/vProcess5"/>
    <dgm:cxn modelId="{81754000-B0E1-4397-8ACD-F5D39A4D85BF}" type="presParOf" srcId="{0CCF89D4-5E1F-41D3-B48D-407083593DD6}" destId="{3313CF30-71E2-4448-83E2-4CD3FC06815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926D72-E803-46B4-A067-5465159A472F}">
      <dsp:nvSpPr>
        <dsp:cNvPr id="0" name=""/>
        <dsp:cNvSpPr/>
      </dsp:nvSpPr>
      <dsp:spPr>
        <a:xfrm>
          <a:off x="-127625" y="0"/>
          <a:ext cx="7059930" cy="297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●    </a:t>
          </a:r>
          <a:r>
            <a:rPr lang="en-CA" sz="1200" kern="1200" dirty="0" smtClean="0"/>
            <a:t>Faculty, 7 members appointed by SMUFU</a:t>
          </a:r>
          <a:endParaRPr lang="en-CA" sz="1200" kern="1200" dirty="0"/>
        </a:p>
      </dsp:txBody>
      <dsp:txXfrm>
        <a:off x="-118923" y="8702"/>
        <a:ext cx="6752849" cy="279699"/>
      </dsp:txXfrm>
    </dsp:sp>
    <dsp:sp modelId="{9479FBFA-2F51-4EA0-8F63-F9662886BFC0}">
      <dsp:nvSpPr>
        <dsp:cNvPr id="0" name=""/>
        <dsp:cNvSpPr/>
      </dsp:nvSpPr>
      <dsp:spPr>
        <a:xfrm>
          <a:off x="683952" y="363127"/>
          <a:ext cx="7570433" cy="297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Lori Francis, Cindy Harrigan, Marc Patry, Rob Thacker, Nicola Young, Ashraf Al Zaman, John Irving</a:t>
          </a:r>
          <a:endParaRPr lang="en-CA" sz="1000" kern="1200" dirty="0"/>
        </a:p>
      </dsp:txBody>
      <dsp:txXfrm>
        <a:off x="692654" y="371829"/>
        <a:ext cx="6009988" cy="279699"/>
      </dsp:txXfrm>
    </dsp:sp>
    <dsp:sp modelId="{2F6DBDE8-3FF8-4903-8AE2-701E2CA64A70}">
      <dsp:nvSpPr>
        <dsp:cNvPr id="0" name=""/>
        <dsp:cNvSpPr/>
      </dsp:nvSpPr>
      <dsp:spPr>
        <a:xfrm>
          <a:off x="6739186" y="233556"/>
          <a:ext cx="193117" cy="193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900" kern="1200"/>
        </a:p>
      </dsp:txBody>
      <dsp:txXfrm>
        <a:off x="6782637" y="233556"/>
        <a:ext cx="106215" cy="145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CB858-3D3D-4D84-AA7F-113FE806511B}">
      <dsp:nvSpPr>
        <dsp:cNvPr id="0" name=""/>
        <dsp:cNvSpPr/>
      </dsp:nvSpPr>
      <dsp:spPr>
        <a:xfrm>
          <a:off x="0" y="0"/>
          <a:ext cx="5497353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●    </a:t>
          </a:r>
          <a:r>
            <a:rPr lang="en-CA" sz="1200" kern="1200" dirty="0" smtClean="0"/>
            <a:t>Support Staff, 2 members appointed by NSGEU, Local 79</a:t>
          </a:r>
          <a:endParaRPr lang="en-CA" sz="1200" kern="1200" dirty="0"/>
        </a:p>
      </dsp:txBody>
      <dsp:txXfrm>
        <a:off x="6693" y="6693"/>
        <a:ext cx="5261156" cy="215137"/>
      </dsp:txXfrm>
    </dsp:sp>
    <dsp:sp modelId="{7A2C4E10-9A32-49C7-93C5-261405C8F088}">
      <dsp:nvSpPr>
        <dsp:cNvPr id="0" name=""/>
        <dsp:cNvSpPr/>
      </dsp:nvSpPr>
      <dsp:spPr>
        <a:xfrm>
          <a:off x="942964" y="279307"/>
          <a:ext cx="5497353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David Lane, Sarah Gough</a:t>
          </a:r>
          <a:endParaRPr lang="en-CA" sz="1000" kern="1200" dirty="0"/>
        </a:p>
      </dsp:txBody>
      <dsp:txXfrm>
        <a:off x="949657" y="286000"/>
        <a:ext cx="4365305" cy="215137"/>
      </dsp:txXfrm>
    </dsp:sp>
    <dsp:sp modelId="{460B7780-8C2C-4E22-85A7-D2C16D4E49A7}">
      <dsp:nvSpPr>
        <dsp:cNvPr id="0" name=""/>
        <dsp:cNvSpPr/>
      </dsp:nvSpPr>
      <dsp:spPr>
        <a:xfrm>
          <a:off x="5348813" y="179645"/>
          <a:ext cx="148540" cy="148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700" kern="1200"/>
        </a:p>
      </dsp:txBody>
      <dsp:txXfrm>
        <a:off x="5382235" y="179645"/>
        <a:ext cx="81697" cy="111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E2503-7B71-48EC-BF86-1EAE903867CF}">
      <dsp:nvSpPr>
        <dsp:cNvPr id="0" name=""/>
        <dsp:cNvSpPr/>
      </dsp:nvSpPr>
      <dsp:spPr>
        <a:xfrm>
          <a:off x="0" y="0"/>
          <a:ext cx="7319010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●    </a:t>
          </a:r>
          <a:r>
            <a:rPr lang="en-CA" sz="1200" kern="1200" dirty="0" smtClean="0"/>
            <a:t>Non-union Employees, Senior Director of HR + one member elected by non-union employees</a:t>
          </a:r>
          <a:endParaRPr lang="en-CA" sz="1200" kern="1200" dirty="0"/>
        </a:p>
      </dsp:txBody>
      <dsp:txXfrm>
        <a:off x="6693" y="6693"/>
        <a:ext cx="7082813" cy="215137"/>
      </dsp:txXfrm>
    </dsp:sp>
    <dsp:sp modelId="{C53B5F47-D93C-4047-9C88-72EE6F00497C}">
      <dsp:nvSpPr>
        <dsp:cNvPr id="0" name=""/>
        <dsp:cNvSpPr/>
      </dsp:nvSpPr>
      <dsp:spPr>
        <a:xfrm>
          <a:off x="1066823" y="228599"/>
          <a:ext cx="7319010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Kim Squires, Zak McLaren</a:t>
          </a:r>
          <a:endParaRPr lang="en-CA" sz="1000" kern="1200" dirty="0"/>
        </a:p>
      </dsp:txBody>
      <dsp:txXfrm>
        <a:off x="1073516" y="235292"/>
        <a:ext cx="5865493" cy="215137"/>
      </dsp:txXfrm>
    </dsp:sp>
    <dsp:sp modelId="{BE22570E-1BF5-4184-AF57-95CB227695FE}">
      <dsp:nvSpPr>
        <dsp:cNvPr id="0" name=""/>
        <dsp:cNvSpPr/>
      </dsp:nvSpPr>
      <dsp:spPr>
        <a:xfrm>
          <a:off x="7170469" y="179645"/>
          <a:ext cx="148540" cy="148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700" kern="1200"/>
        </a:p>
      </dsp:txBody>
      <dsp:txXfrm>
        <a:off x="7203891" y="179645"/>
        <a:ext cx="81697" cy="111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82DF1-1BE5-47F4-85AE-2E1C82CA1759}">
      <dsp:nvSpPr>
        <dsp:cNvPr id="0" name=""/>
        <dsp:cNvSpPr/>
      </dsp:nvSpPr>
      <dsp:spPr>
        <a:xfrm>
          <a:off x="0" y="0"/>
          <a:ext cx="7513319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●   </a:t>
          </a:r>
          <a:r>
            <a:rPr lang="en-CA" sz="1200" kern="1200" dirty="0" smtClean="0"/>
            <a:t>Custodial, Maintenance and Security Employees, 1 member appointed </a:t>
          </a:r>
          <a:r>
            <a:rPr lang="en-CA" sz="1200" kern="1200" smtClean="0"/>
            <a:t>by NSGEU, Local 170</a:t>
          </a:r>
          <a:endParaRPr lang="en-CA" sz="1200" kern="1200" dirty="0"/>
        </a:p>
      </dsp:txBody>
      <dsp:txXfrm>
        <a:off x="6693" y="6693"/>
        <a:ext cx="7277122" cy="215137"/>
      </dsp:txXfrm>
    </dsp:sp>
    <dsp:sp modelId="{F6508C78-51C0-4058-9069-70D1E4BE83F0}">
      <dsp:nvSpPr>
        <dsp:cNvPr id="0" name=""/>
        <dsp:cNvSpPr/>
      </dsp:nvSpPr>
      <dsp:spPr>
        <a:xfrm>
          <a:off x="1143005" y="279307"/>
          <a:ext cx="7513319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Joe Chrvala</a:t>
          </a:r>
          <a:endParaRPr lang="en-CA" sz="1000" kern="1200" dirty="0"/>
        </a:p>
      </dsp:txBody>
      <dsp:txXfrm>
        <a:off x="1149698" y="286000"/>
        <a:ext cx="6025512" cy="215137"/>
      </dsp:txXfrm>
    </dsp:sp>
    <dsp:sp modelId="{07147C04-2045-4F84-A2DB-701262B563E9}">
      <dsp:nvSpPr>
        <dsp:cNvPr id="0" name=""/>
        <dsp:cNvSpPr/>
      </dsp:nvSpPr>
      <dsp:spPr>
        <a:xfrm>
          <a:off x="7364778" y="179645"/>
          <a:ext cx="148540" cy="148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700" kern="1200"/>
        </a:p>
      </dsp:txBody>
      <dsp:txXfrm>
        <a:off x="7398200" y="179645"/>
        <a:ext cx="81697" cy="111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06B9B-B82C-4945-BFBA-F7164FF85C20}">
      <dsp:nvSpPr>
        <dsp:cNvPr id="0" name=""/>
        <dsp:cNvSpPr/>
      </dsp:nvSpPr>
      <dsp:spPr>
        <a:xfrm>
          <a:off x="0" y="0"/>
          <a:ext cx="7124700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●   </a:t>
          </a:r>
          <a:r>
            <a:rPr lang="en-CA" sz="1200" kern="1200" dirty="0" smtClean="0"/>
            <a:t>University, ex officio, Vice President, Finance &amp; Administration (Committee Chair)</a:t>
          </a:r>
          <a:endParaRPr lang="en-CA" sz="1200" kern="1200" dirty="0"/>
        </a:p>
      </dsp:txBody>
      <dsp:txXfrm>
        <a:off x="6693" y="6693"/>
        <a:ext cx="6888503" cy="215137"/>
      </dsp:txXfrm>
    </dsp:sp>
    <dsp:sp modelId="{83019351-6A6A-4393-B0ED-5D9B45045771}">
      <dsp:nvSpPr>
        <dsp:cNvPr id="0" name=""/>
        <dsp:cNvSpPr/>
      </dsp:nvSpPr>
      <dsp:spPr>
        <a:xfrm>
          <a:off x="1219182" y="279307"/>
          <a:ext cx="7124700" cy="228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Gabrielle Morrison</a:t>
          </a:r>
          <a:endParaRPr lang="en-CA" sz="1000" kern="1200" dirty="0"/>
        </a:p>
      </dsp:txBody>
      <dsp:txXfrm>
        <a:off x="1225875" y="286000"/>
        <a:ext cx="5705473" cy="215137"/>
      </dsp:txXfrm>
    </dsp:sp>
    <dsp:sp modelId="{9E4F77CB-9196-4C40-AF23-5E8577369183}">
      <dsp:nvSpPr>
        <dsp:cNvPr id="0" name=""/>
        <dsp:cNvSpPr/>
      </dsp:nvSpPr>
      <dsp:spPr>
        <a:xfrm>
          <a:off x="6976159" y="179645"/>
          <a:ext cx="148540" cy="148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700" kern="1200"/>
        </a:p>
      </dsp:txBody>
      <dsp:txXfrm>
        <a:off x="7009581" y="179645"/>
        <a:ext cx="81697" cy="111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9463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t" anchorCtr="0" compatLnSpc="1">
            <a:prstTxWarp prst="textNoShape">
              <a:avLst/>
            </a:prstTxWarp>
          </a:bodyPr>
          <a:lstStyle>
            <a:lvl1pPr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0" y="0"/>
            <a:ext cx="3039462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t" anchorCtr="0" compatLnSpc="1">
            <a:prstTxWarp prst="textNoShape">
              <a:avLst/>
            </a:prstTxWarp>
          </a:bodyPr>
          <a:lstStyle>
            <a:lvl1pPr algn="r"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2561"/>
            <a:ext cx="3039463" cy="46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b" anchorCtr="0" compatLnSpc="1">
            <a:prstTxWarp prst="textNoShape">
              <a:avLst/>
            </a:prstTxWarp>
          </a:bodyPr>
          <a:lstStyle>
            <a:lvl1pPr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0" y="8832561"/>
            <a:ext cx="3039462" cy="46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b" anchorCtr="0" compatLnSpc="1">
            <a:prstTxWarp prst="textNoShape">
              <a:avLst/>
            </a:prstTxWarp>
          </a:bodyPr>
          <a:lstStyle>
            <a:lvl1pPr algn="r"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1108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9463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t" anchorCtr="0" compatLnSpc="1">
            <a:prstTxWarp prst="textNoShape">
              <a:avLst/>
            </a:prstTxWarp>
          </a:bodyPr>
          <a:lstStyle>
            <a:lvl1pPr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0" y="0"/>
            <a:ext cx="3039462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t" anchorCtr="0" compatLnSpc="1">
            <a:prstTxWarp prst="textNoShape">
              <a:avLst/>
            </a:prstTxWarp>
          </a:bodyPr>
          <a:lstStyle>
            <a:lvl1pPr algn="r"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3839"/>
            <a:ext cx="5140960" cy="418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2561"/>
            <a:ext cx="3039463" cy="46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b" anchorCtr="0" compatLnSpc="1">
            <a:prstTxWarp prst="textNoShape">
              <a:avLst/>
            </a:prstTxWarp>
          </a:bodyPr>
          <a:lstStyle>
            <a:lvl1pPr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0" y="8832561"/>
            <a:ext cx="3039462" cy="46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5" tIns="46723" rIns="93445" bIns="46723" numCol="1" anchor="b" anchorCtr="0" compatLnSpc="1">
            <a:prstTxWarp prst="textNoShape">
              <a:avLst/>
            </a:prstTxWarp>
          </a:bodyPr>
          <a:lstStyle>
            <a:lvl1pPr algn="r" defTabSz="935451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8DF4C681-6220-4E2B-8B64-187119AAE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6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49D2B-7979-4A53-ACD6-BD292B25686E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63462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29A32-0700-4AC2-8A4E-1F43BD77156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48200" cy="348773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417096"/>
            <a:ext cx="5140960" cy="4182729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670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E22E5-80B8-47BC-A9BA-2611D1669203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48200" cy="3487738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417096"/>
            <a:ext cx="5140960" cy="4182729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787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7066A-69B8-4335-B9A1-E11EC753EE0B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48200" cy="3487738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417096"/>
            <a:ext cx="5140960" cy="4182729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9295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rgbClr val="8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533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3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0FF0-0FF9-405F-9077-98F02B9BF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F0F60-9B48-467A-820A-DE2919409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2761B-6698-474C-A3C6-7C53DDB05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07D6E-BB58-4CCF-B102-90472CD5D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EC9EF-87C5-44D1-84B5-E14E4BA92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FECA4-E170-4FC7-B033-0A43FC796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631C7-A0BF-45FE-BFA9-D98593B9C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AA473-6349-4C98-A0D6-1F4B96CAE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D0A61-D6CA-4637-8CFE-4FF6CFF90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2B669-AE0D-478D-AE85-1C2E73F3B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C07D8-E311-4247-A1D8-45A9BAFB2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FA98F68E-2070-4BC3-B3BF-F9A305F0E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324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5324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5324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5324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5324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5324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5324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5324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5324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4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2271713"/>
            <a:ext cx="5853113" cy="1614487"/>
          </a:xfrm>
        </p:spPr>
        <p:txBody>
          <a:bodyPr/>
          <a:lstStyle/>
          <a:p>
            <a:pPr eaLnBrk="1" hangingPunct="1"/>
            <a:r>
              <a:rPr lang="en-US" sz="2800" b="1" smtClean="0"/>
              <a:t>Saint Mary’s University</a:t>
            </a:r>
            <a:br>
              <a:rPr lang="en-US" sz="2800" b="1" smtClean="0"/>
            </a:br>
            <a:r>
              <a:rPr lang="en-US" sz="2800" b="1" smtClean="0"/>
              <a:t>Pension Plan</a:t>
            </a:r>
            <a:endParaRPr lang="en-US" b="1" smtClean="0"/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315200" cy="1752600"/>
          </a:xfrm>
        </p:spPr>
        <p:txBody>
          <a:bodyPr/>
          <a:lstStyle/>
          <a:p>
            <a:pPr eaLnBrk="1" hangingPunct="1"/>
            <a:r>
              <a:rPr lang="en-US" b="1" smtClean="0"/>
              <a:t>                                                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267200" y="4724400"/>
            <a:ext cx="41148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>
                <a:latin typeface="Tahoma" pitchFamily="34" charset="0"/>
              </a:rPr>
              <a:t>Annual General Meeting</a:t>
            </a:r>
          </a:p>
          <a:p>
            <a:pPr algn="r">
              <a:spcBef>
                <a:spcPct val="50000"/>
              </a:spcBef>
            </a:pPr>
            <a:r>
              <a:rPr lang="en-US" sz="1600" dirty="0">
                <a:latin typeface="Tahoma" pitchFamily="34" charset="0"/>
              </a:rPr>
              <a:t>June </a:t>
            </a:r>
            <a:r>
              <a:rPr lang="en-US" sz="1600" dirty="0" smtClean="0">
                <a:latin typeface="Tahoma" pitchFamily="34" charset="0"/>
              </a:rPr>
              <a:t>2017</a:t>
            </a:r>
            <a:endParaRPr lang="en-US" sz="1600" dirty="0">
              <a:latin typeface="Tahoma" pitchFamily="34" charset="0"/>
            </a:endParaRPr>
          </a:p>
        </p:txBody>
      </p:sp>
      <p:pic>
        <p:nvPicPr>
          <p:cNvPr id="15364" name="Picture 6" descr="SMU signature One University One World Yours 3Co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4813" y="533400"/>
            <a:ext cx="2820987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3200" dirty="0" smtClean="0"/>
              <a:t>Saint Mary’s University Pension Committee</a:t>
            </a:r>
            <a:br>
              <a:rPr lang="en-CA" sz="3200" dirty="0" smtClean="0"/>
            </a:br>
            <a:r>
              <a:rPr lang="en-CA" sz="1800" dirty="0" smtClean="0"/>
              <a:t>13 members – one vote each</a:t>
            </a:r>
            <a:endParaRPr lang="en-C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807D6E-BB58-4CCF-B102-90472CD5DFB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632498916"/>
              </p:ext>
            </p:extLst>
          </p:nvPr>
        </p:nvGraphicFramePr>
        <p:xfrm>
          <a:off x="152400" y="1981200"/>
          <a:ext cx="8305800" cy="660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871672090"/>
              </p:ext>
            </p:extLst>
          </p:nvPr>
        </p:nvGraphicFramePr>
        <p:xfrm>
          <a:off x="200025" y="2842334"/>
          <a:ext cx="6467475" cy="507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159496282"/>
              </p:ext>
            </p:extLst>
          </p:nvPr>
        </p:nvGraphicFramePr>
        <p:xfrm>
          <a:off x="152400" y="3657600"/>
          <a:ext cx="8610600" cy="507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338879834"/>
              </p:ext>
            </p:extLst>
          </p:nvPr>
        </p:nvGraphicFramePr>
        <p:xfrm>
          <a:off x="152400" y="4419600"/>
          <a:ext cx="8839199" cy="507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717257112"/>
              </p:ext>
            </p:extLst>
          </p:nvPr>
        </p:nvGraphicFramePr>
        <p:xfrm>
          <a:off x="152400" y="5257800"/>
          <a:ext cx="8382000" cy="507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9340" y="6062990"/>
            <a:ext cx="55194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100" dirty="0" smtClean="0"/>
              <a:t>Committee Support (non voting): Darrell Rooney, Maureen Hayward, Sheree Delaney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29763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09800"/>
            <a:ext cx="7772400" cy="3581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en-US" altLang="en-US" sz="2000" b="1" dirty="0" smtClean="0"/>
              <a:t>  Governance Overview and Financial Report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	</a:t>
            </a:r>
            <a:r>
              <a:rPr lang="en-US" altLang="en-US" sz="1800" dirty="0" smtClean="0"/>
              <a:t>– Chair, Pension Committee</a:t>
            </a:r>
            <a:br>
              <a:rPr lang="en-US" altLang="en-US" sz="1800" dirty="0" smtClean="0"/>
            </a:b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000" b="1" dirty="0" smtClean="0">
                <a:sym typeface="Wingdings" pitchFamily="2" charset="2"/>
              </a:rPr>
              <a:t>  </a:t>
            </a:r>
            <a:r>
              <a:rPr lang="en-US" altLang="en-US" sz="2000" b="1" dirty="0" smtClean="0"/>
              <a:t>Pension Plan Investments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	</a:t>
            </a:r>
            <a:r>
              <a:rPr lang="en-US" altLang="en-US" sz="1800" dirty="0" smtClean="0"/>
              <a:t>– Mercer</a:t>
            </a: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>
                <a:sym typeface="Wingdings" pitchFamily="2" charset="2"/>
              </a:rPr>
              <a:t>  Presentation from </a:t>
            </a:r>
            <a:r>
              <a:rPr lang="en-US" altLang="en-US" sz="2000" b="1" dirty="0" smtClean="0"/>
              <a:t>Custodian and Record keeper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	</a:t>
            </a:r>
            <a:r>
              <a:rPr lang="en-US" altLang="en-US" sz="1800" dirty="0" smtClean="0"/>
              <a:t>– Sun Life Financial</a:t>
            </a: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US" altLang="en-US" sz="2000" b="1" dirty="0" smtClean="0">
                <a:sym typeface="Wingdings" pitchFamily="2" charset="2"/>
              </a:rPr>
              <a:t>  </a:t>
            </a:r>
            <a:r>
              <a:rPr lang="en-US" altLang="en-US" sz="2000" b="1" dirty="0" smtClean="0"/>
              <a:t>Open Forum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	</a:t>
            </a:r>
            <a:r>
              <a:rPr lang="en-US" altLang="en-US" sz="1800" dirty="0" smtClean="0"/>
              <a:t>- Member comments and questions</a:t>
            </a:r>
            <a:br>
              <a:rPr lang="en-US" altLang="en-US" sz="1800" dirty="0" smtClean="0"/>
            </a:b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000" b="1" dirty="0" smtClean="0">
                <a:sym typeface="Wingdings" pitchFamily="2" charset="2"/>
              </a:rPr>
              <a:t>  </a:t>
            </a:r>
            <a:r>
              <a:rPr lang="en-US" altLang="en-US" sz="2000" b="1" dirty="0" smtClean="0"/>
              <a:t>Members’ Luncheon</a:t>
            </a:r>
            <a:br>
              <a:rPr lang="en-US" altLang="en-US" sz="2000" b="1" dirty="0" smtClean="0"/>
            </a:br>
            <a:endParaRPr lang="en-CA" altLang="en-US" sz="2000" b="1" dirty="0" smtClean="0"/>
          </a:p>
        </p:txBody>
      </p:sp>
      <p:sp>
        <p:nvSpPr>
          <p:cNvPr id="174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BE6B2B1-080E-4D9F-96DE-153E9FE1C70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blackWhite">
          <a:xfrm>
            <a:off x="2971800" y="76200"/>
            <a:ext cx="2176463" cy="1308100"/>
          </a:xfrm>
          <a:prstGeom prst="rect">
            <a:avLst/>
          </a:prstGeom>
          <a:noFill/>
          <a:ln w="12700" cmpd="dbl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3600" b="1" dirty="0">
                <a:solidFill>
                  <a:srgbClr val="990000"/>
                </a:solidFill>
              </a:rPr>
              <a:t>Agenda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29600" cy="1371600"/>
          </a:xfrm>
        </p:spPr>
        <p:txBody>
          <a:bodyPr/>
          <a:lstStyle/>
          <a:p>
            <a:r>
              <a:rPr lang="en-CA" sz="2800" b="1" i="1" dirty="0" smtClean="0">
                <a:solidFill>
                  <a:srgbClr val="990000"/>
                </a:solidFill>
              </a:rPr>
              <a:t>Year in Review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772400" cy="51054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CA" sz="1200" dirty="0" smtClean="0"/>
          </a:p>
          <a:p>
            <a:pPr>
              <a:lnSpc>
                <a:spcPct val="150000"/>
              </a:lnSpc>
            </a:pPr>
            <a:r>
              <a:rPr lang="en-CA" sz="2400" dirty="0" smtClean="0"/>
              <a:t>Pension Committee continues to focus on</a:t>
            </a:r>
          </a:p>
          <a:p>
            <a:pPr lvl="1">
              <a:lnSpc>
                <a:spcPct val="150000"/>
              </a:lnSpc>
            </a:pPr>
            <a:r>
              <a:rPr lang="en-CA" sz="1800" dirty="0" smtClean="0"/>
              <a:t>Administering the plan prudently </a:t>
            </a:r>
          </a:p>
          <a:p>
            <a:pPr lvl="1">
              <a:lnSpc>
                <a:spcPct val="150000"/>
              </a:lnSpc>
            </a:pPr>
            <a:r>
              <a:rPr lang="en-CA" sz="1800" dirty="0" smtClean="0"/>
              <a:t>Monitoring pension plan investments and our agents</a:t>
            </a:r>
          </a:p>
          <a:p>
            <a:pPr lvl="1">
              <a:lnSpc>
                <a:spcPct val="150000"/>
              </a:lnSpc>
            </a:pPr>
            <a:r>
              <a:rPr lang="en-CA" sz="1800" dirty="0" smtClean="0"/>
              <a:t>Providing appropriate information support and tools to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CA" sz="2800" b="1" i="1" dirty="0" smtClean="0">
                <a:solidFill>
                  <a:srgbClr val="990000"/>
                </a:solidFill>
              </a:rPr>
              <a:t>Pension Governance – Mission Statement</a:t>
            </a:r>
            <a:br>
              <a:rPr lang="en-CA" sz="2800" b="1" i="1" dirty="0" smtClean="0">
                <a:solidFill>
                  <a:srgbClr val="990000"/>
                </a:solidFill>
              </a:rPr>
            </a:br>
            <a:endParaRPr lang="en-CA" sz="2800" b="1" i="1" dirty="0" smtClean="0">
              <a:solidFill>
                <a:srgbClr val="990000"/>
              </a:solidFill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696200" cy="4419600"/>
          </a:xfrm>
        </p:spPr>
        <p:txBody>
          <a:bodyPr/>
          <a:lstStyle/>
          <a:p>
            <a:pPr marL="0" indent="0">
              <a:lnSpc>
                <a:spcPct val="140000"/>
              </a:lnSpc>
              <a:buNone/>
            </a:pPr>
            <a: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University and Pension Committee maintain the Pension Plan </a:t>
            </a:r>
            <a:b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assist Plan Members to achieve financial security in retirement. This assistance will take two forms:</a:t>
            </a:r>
          </a:p>
          <a:p>
            <a:pPr marL="0" indent="0">
              <a:lnSpc>
                <a:spcPct val="140000"/>
              </a:lnSpc>
              <a:buNone/>
            </a:pPr>
            <a:endParaRPr lang="en-CA" sz="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0363" indent="0">
              <a:lnSpc>
                <a:spcPct val="140000"/>
              </a:lnSpc>
              <a:buNone/>
            </a:pPr>
            <a:r>
              <a:rPr lang="en-CA" sz="1800" dirty="0" smtClean="0">
                <a:solidFill>
                  <a:srgbClr val="800000"/>
                </a:solidFill>
              </a:rPr>
              <a:t>Optimization of the pension plan</a:t>
            </a:r>
          </a:p>
          <a:p>
            <a:pPr marL="360363" indent="0">
              <a:lnSpc>
                <a:spcPct val="140000"/>
              </a:lnSpc>
              <a:buNone/>
            </a:pPr>
            <a:endParaRPr lang="en-CA" sz="500" dirty="0" smtClean="0">
              <a:solidFill>
                <a:srgbClr val="800000"/>
              </a:solidFill>
            </a:endParaRPr>
          </a:p>
          <a:p>
            <a:pPr marL="360363" indent="0">
              <a:lnSpc>
                <a:spcPct val="140000"/>
              </a:lnSpc>
              <a:buNone/>
            </a:pPr>
            <a:r>
              <a:rPr lang="en-CA" sz="1800" dirty="0" smtClean="0">
                <a:solidFill>
                  <a:srgbClr val="800000"/>
                </a:solidFill>
              </a:rPr>
              <a:t>Timely provision of information and tools to support pension plan</a:t>
            </a:r>
            <a:br>
              <a:rPr lang="en-CA" sz="1800" dirty="0" smtClean="0">
                <a:solidFill>
                  <a:srgbClr val="800000"/>
                </a:solidFill>
              </a:rPr>
            </a:br>
            <a:r>
              <a:rPr lang="en-CA" sz="1800" dirty="0" smtClean="0">
                <a:solidFill>
                  <a:srgbClr val="800000"/>
                </a:solidFill>
              </a:rPr>
              <a:t>members in making informed and rational decisions regarding their retirement income</a:t>
            </a:r>
          </a:p>
          <a:p>
            <a:pPr marL="0" indent="0">
              <a:lnSpc>
                <a:spcPct val="140000"/>
              </a:lnSpc>
              <a:buNone/>
            </a:pPr>
            <a:endParaRPr lang="en-CA" sz="5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objective is to be 100% compliant with the </a:t>
            </a:r>
            <a:b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Capital Accumulation Plan Guidelines as established </a:t>
            </a:r>
            <a:b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CA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the Joint Forum of Financial Market Regulators</a:t>
            </a:r>
          </a:p>
          <a:p>
            <a:pPr>
              <a:lnSpc>
                <a:spcPct val="140000"/>
              </a:lnSpc>
              <a:buNone/>
            </a:pPr>
            <a:endParaRPr lang="en-CA" sz="1800" dirty="0" smtClean="0"/>
          </a:p>
          <a:p>
            <a:pPr>
              <a:lnSpc>
                <a:spcPct val="140000"/>
              </a:lnSpc>
              <a:buNone/>
            </a:pPr>
            <a:endParaRPr lang="en-CA" sz="1800" dirty="0" smtClean="0"/>
          </a:p>
          <a:p>
            <a:pPr>
              <a:lnSpc>
                <a:spcPct val="140000"/>
              </a:lnSpc>
              <a:buNone/>
            </a:pPr>
            <a:endParaRPr lang="en-C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b="1" i="1" smtClean="0">
                <a:solidFill>
                  <a:srgbClr val="990000"/>
                </a:solidFill>
              </a:rPr>
              <a:t>Member Support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229600" cy="3886200"/>
          </a:xfrm>
        </p:spPr>
        <p:txBody>
          <a:bodyPr/>
          <a:lstStyle/>
          <a:p>
            <a:r>
              <a:rPr lang="en-CA" sz="2400" dirty="0" smtClean="0"/>
              <a:t>As pension plan member, you direct the investment </a:t>
            </a:r>
            <a:br>
              <a:rPr lang="en-CA" sz="2400" dirty="0" smtClean="0"/>
            </a:br>
            <a:r>
              <a:rPr lang="en-CA" sz="2400" dirty="0" smtClean="0"/>
              <a:t>of your pension assets</a:t>
            </a:r>
          </a:p>
          <a:p>
            <a:pPr lvl="1"/>
            <a:r>
              <a:rPr lang="en-CA" sz="1800" dirty="0" smtClean="0"/>
              <a:t>Members have the responsibility to use the tools and information provided to make appropriate investment choices</a:t>
            </a:r>
          </a:p>
          <a:p>
            <a:pPr lvl="1"/>
            <a:r>
              <a:rPr lang="en-CA" sz="1800" dirty="0" smtClean="0"/>
              <a:t>This may involve getting independent financial advice</a:t>
            </a:r>
          </a:p>
          <a:p>
            <a:endParaRPr lang="en-CA" sz="1800" dirty="0" smtClean="0"/>
          </a:p>
          <a:p>
            <a:r>
              <a:rPr lang="en-CA" sz="2400" dirty="0" smtClean="0"/>
              <a:t>Pension Committee’s responsibilities</a:t>
            </a:r>
          </a:p>
          <a:p>
            <a:pPr lvl="1"/>
            <a:r>
              <a:rPr lang="en-CA" sz="1800" dirty="0" smtClean="0"/>
              <a:t>Provide access to the right tools and information</a:t>
            </a:r>
          </a:p>
          <a:p>
            <a:pPr lvl="1"/>
            <a:r>
              <a:rPr lang="en-CA" sz="1800" dirty="0" smtClean="0"/>
              <a:t>Monitor use/utility of tools and information</a:t>
            </a:r>
          </a:p>
          <a:p>
            <a:pPr lvl="1"/>
            <a:r>
              <a:rPr lang="en-CA" sz="1800" dirty="0" smtClean="0"/>
              <a:t>Stay current with changes in pension environment</a:t>
            </a:r>
          </a:p>
          <a:p>
            <a:pPr lvl="1"/>
            <a:r>
              <a:rPr lang="en-CA" sz="1800" dirty="0" smtClean="0"/>
              <a:t>Respond to your feedback and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19D38B-0CEA-42F7-BEBE-CE017CF9A78F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4800" y="3810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i="1">
                <a:solidFill>
                  <a:srgbClr val="990000"/>
                </a:solidFill>
              </a:rPr>
              <a:t>Pension Plan – education opportunities for plan members</a:t>
            </a:r>
            <a:endParaRPr lang="en-CA" altLang="en-US" sz="2400" b="1" i="1">
              <a:solidFill>
                <a:srgbClr val="990000"/>
              </a:solidFill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38200" y="1143000"/>
            <a:ext cx="7543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400" dirty="0"/>
              <a:t>  </a:t>
            </a:r>
            <a:r>
              <a:rPr lang="en-US" altLang="en-US" sz="1400" b="1" dirty="0"/>
              <a:t>Sun Life </a:t>
            </a:r>
            <a:r>
              <a:rPr lang="en-US" altLang="en-US" sz="1400" b="1" dirty="0" smtClean="0"/>
              <a:t>Information and Education Sessions</a:t>
            </a:r>
            <a:endParaRPr lang="en-US" altLang="en-US" sz="1200" b="1" dirty="0"/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 smtClean="0"/>
              <a:t>E-mail and link to </a:t>
            </a:r>
            <a:r>
              <a:rPr lang="en-US" altLang="en-US" sz="1200" b="1" dirty="0" err="1" smtClean="0"/>
              <a:t>SunLife</a:t>
            </a:r>
            <a:r>
              <a:rPr lang="en-US" altLang="en-US" sz="1200" b="1" dirty="0" smtClean="0"/>
              <a:t> Retirement Planner</a:t>
            </a:r>
            <a:endParaRPr lang="en-US" altLang="en-US" sz="1200" b="1" dirty="0"/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 smtClean="0"/>
              <a:t>Individual sessions </a:t>
            </a:r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 smtClean="0"/>
              <a:t>E-mail to promote saving and RRSP season</a:t>
            </a:r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 smtClean="0"/>
              <a:t>RBC – </a:t>
            </a:r>
            <a:r>
              <a:rPr lang="en-US" altLang="en-US" sz="1200" b="1" dirty="0" err="1" smtClean="0"/>
              <a:t>Homebuying</a:t>
            </a:r>
            <a:r>
              <a:rPr lang="en-US" altLang="en-US" sz="1200" b="1" dirty="0" smtClean="0"/>
              <a:t> session</a:t>
            </a:r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 smtClean="0"/>
              <a:t>Managing your money session</a:t>
            </a:r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altLang="en-US" sz="1200" b="1" dirty="0" smtClean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400" b="1" dirty="0" smtClean="0"/>
              <a:t>  Pension </a:t>
            </a:r>
            <a:r>
              <a:rPr lang="en-US" altLang="en-US" sz="1400" b="1" dirty="0"/>
              <a:t>information tailored to members nearing retirement </a:t>
            </a:r>
            <a:endParaRPr lang="en-US" altLang="en-US" sz="1400" b="1" dirty="0" smtClean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altLang="en-US" sz="1400" b="1" dirty="0"/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 smtClean="0"/>
              <a:t>Annual Retirement Seminar</a:t>
            </a:r>
            <a:endParaRPr lang="en-US" altLang="en-US" sz="1200" b="1" dirty="0"/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/>
              <a:t>One-on-one consulting – first session paid by SMU</a:t>
            </a:r>
          </a:p>
          <a:p>
            <a:pPr marL="804863" lvl="1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altLang="en-US" sz="1200" b="1" dirty="0"/>
              <a:t>Book purchase on retirement </a:t>
            </a:r>
            <a:r>
              <a:rPr lang="en-US" altLang="en-US" sz="1200" b="1" dirty="0" smtClean="0"/>
              <a:t>lifestyle</a:t>
            </a:r>
            <a:endParaRPr lang="en-US" altLang="en-US" sz="1400" b="1" dirty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altLang="en-US" sz="1400" b="1" dirty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400" b="1" dirty="0"/>
              <a:t>  </a:t>
            </a:r>
            <a:r>
              <a:rPr lang="en-US" altLang="en-US" sz="1400" b="1" dirty="0" smtClean="0"/>
              <a:t>HR </a:t>
            </a:r>
            <a:r>
              <a:rPr lang="en-US" altLang="en-US" sz="1400" b="1" dirty="0"/>
              <a:t>Department one-on-one orientation sessions for new members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en-US" sz="1400" b="1" dirty="0"/>
              <a:t> 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400" b="1" dirty="0"/>
              <a:t>  Pension Website (SLF and SMU)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altLang="en-US" sz="1400" b="1" dirty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400" b="1" dirty="0"/>
              <a:t>  Quarterly statements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altLang="en-US" sz="1400" b="1" dirty="0"/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400" b="1" dirty="0"/>
              <a:t>  Annual General Meeting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343400" y="5181600"/>
            <a:ext cx="4267200" cy="990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altLang="en-US" sz="700" dirty="0"/>
          </a:p>
          <a:p>
            <a:pPr algn="ctr">
              <a:lnSpc>
                <a:spcPct val="11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en-US" sz="1600" b="1" dirty="0"/>
              <a:t>Pension Committee met </a:t>
            </a:r>
            <a:r>
              <a:rPr lang="en-US" altLang="en-US" sz="1600" b="1" dirty="0" smtClean="0"/>
              <a:t>1 time in 2016  and 2 times so far in 2017</a:t>
            </a:r>
            <a:endParaRPr lang="en-US" alt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7108161-F420-4B09-886D-97B0561165D1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457200" y="6096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800" b="1" i="1">
                <a:solidFill>
                  <a:srgbClr val="990000"/>
                </a:solidFill>
              </a:rPr>
              <a:t>Pension Plan – financial / budget report</a:t>
            </a:r>
            <a:endParaRPr lang="en-CA" altLang="en-US" sz="2800" b="1" i="1">
              <a:solidFill>
                <a:srgbClr val="990000"/>
              </a:solidFill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609600" y="1371600"/>
            <a:ext cx="8077200" cy="5029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altLang="en-US" sz="1600" b="1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en-US" b="1" dirty="0"/>
              <a:t>The pension committee has adequate funding to operate effectively: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altLang="en-US" b="1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CA" alt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600" dirty="0"/>
              <a:t>  Operating funding </a:t>
            </a:r>
            <a:r>
              <a:rPr lang="en-US" altLang="en-US" sz="1600" dirty="0">
                <a:sym typeface="Wingdings" pitchFamily="2" charset="2"/>
              </a:rPr>
              <a:t> </a:t>
            </a:r>
            <a:r>
              <a:rPr lang="en-US" altLang="en-US" sz="1600" dirty="0"/>
              <a:t>$</a:t>
            </a:r>
            <a:r>
              <a:rPr lang="en-US" altLang="en-US" sz="1600" dirty="0" smtClean="0"/>
              <a:t>60,000 </a:t>
            </a:r>
            <a:r>
              <a:rPr lang="en-US" altLang="en-US" sz="1600" dirty="0"/>
              <a:t>annual budget provided by </a:t>
            </a:r>
            <a:r>
              <a:rPr lang="en-US" altLang="en-US" sz="1600" dirty="0" smtClean="0"/>
              <a:t>SMU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n-US" sz="1600" dirty="0"/>
              <a:t>  </a:t>
            </a:r>
            <a:r>
              <a:rPr lang="en-US" altLang="en-US" sz="1600" dirty="0" smtClean="0"/>
              <a:t>2015/16 </a:t>
            </a:r>
            <a:r>
              <a:rPr lang="en-US" altLang="en-US" sz="1600" dirty="0"/>
              <a:t>expenses </a:t>
            </a:r>
            <a:r>
              <a:rPr lang="en-US" altLang="en-US" sz="1600" dirty="0">
                <a:sym typeface="Wingdings" pitchFamily="2" charset="2"/>
              </a:rPr>
              <a:t> </a:t>
            </a:r>
            <a:r>
              <a:rPr lang="en-US" altLang="en-US" sz="1600" dirty="0" smtClean="0">
                <a:sym typeface="Wingdings" pitchFamily="2" charset="2"/>
              </a:rPr>
              <a:t>$57,300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	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0" algn="l"/>
              </a:tabLst>
            </a:pPr>
            <a:r>
              <a:rPr lang="en-US" altLang="en-US" sz="1600" dirty="0"/>
              <a:t>	</a:t>
            </a:r>
            <a:r>
              <a:rPr lang="en-CA" altLang="en-US" sz="1600" dirty="0" smtClean="0"/>
              <a:t>Pension </a:t>
            </a:r>
            <a:r>
              <a:rPr lang="en-CA" altLang="en-US" sz="1600" dirty="0"/>
              <a:t>consulting, member meetings and training, investment monitoring, 	</a:t>
            </a:r>
            <a:r>
              <a:rPr lang="en-CA" altLang="en-US" sz="1600" dirty="0" smtClean="0"/>
              <a:t>information </a:t>
            </a:r>
            <a:r>
              <a:rPr lang="en-CA" altLang="en-US" sz="1600" dirty="0"/>
              <a:t>return to pension </a:t>
            </a:r>
            <a:r>
              <a:rPr lang="en-US" altLang="en-US" sz="1600" dirty="0"/>
              <a:t>superintendent, member </a:t>
            </a:r>
            <a:r>
              <a:rPr lang="en-US" altLang="en-US" sz="1600" dirty="0" smtClean="0"/>
              <a:t>communication.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tabLst>
                <a:tab pos="0" algn="l"/>
              </a:tabLst>
            </a:pPr>
            <a:r>
              <a:rPr lang="en-CA" altLang="en-US" sz="1600" dirty="0"/>
              <a:t>	</a:t>
            </a:r>
            <a:endParaRPr lang="en-US" altLang="en-US" sz="1600" b="1" dirty="0" smtClean="0">
              <a:solidFill>
                <a:srgbClr val="80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CA" altLang="en-US" sz="1600" dirty="0"/>
              <a:t>  </a:t>
            </a:r>
            <a:r>
              <a:rPr lang="en-CA" altLang="en-US" sz="1600" dirty="0" smtClean="0"/>
              <a:t>R</a:t>
            </a:r>
            <a:r>
              <a:rPr lang="en-US" altLang="en-US" sz="1600" dirty="0" err="1" smtClean="0"/>
              <a:t>eserve</a:t>
            </a:r>
            <a:r>
              <a:rPr lang="en-US" altLang="en-US" sz="1600" dirty="0" smtClean="0"/>
              <a:t> Balance for </a:t>
            </a:r>
            <a:r>
              <a:rPr lang="en-US" altLang="en-US" sz="1600" dirty="0"/>
              <a:t>pension </a:t>
            </a:r>
            <a:r>
              <a:rPr lang="en-US" altLang="en-US" sz="1600" dirty="0" smtClean="0"/>
              <a:t>administration </a:t>
            </a:r>
            <a:r>
              <a:rPr lang="en-US" altLang="en-US" sz="1600" dirty="0" smtClean="0">
                <a:sym typeface="Wingdings" pitchFamily="2" charset="2"/>
              </a:rPr>
              <a:t>at </a:t>
            </a:r>
            <a:r>
              <a:rPr lang="en-US" altLang="en-US" sz="1600" dirty="0">
                <a:sym typeface="Wingdings" pitchFamily="2" charset="2"/>
              </a:rPr>
              <a:t>March 31, </a:t>
            </a:r>
            <a:r>
              <a:rPr lang="en-US" altLang="en-US" sz="1600" dirty="0" smtClean="0">
                <a:sym typeface="Wingdings" pitchFamily="2" charset="2"/>
              </a:rPr>
              <a:t>2017  $60,000 </a:t>
            </a:r>
            <a:r>
              <a:rPr lang="en-US" altLang="en-US" sz="1200" dirty="0" smtClean="0">
                <a:sym typeface="Wingdings" pitchFamily="2" charset="2"/>
              </a:rPr>
              <a:t>(approx.)</a:t>
            </a:r>
            <a:endParaRPr lang="en-US" altLang="en-US" sz="1200" dirty="0">
              <a:sym typeface="Wingdings" pitchFamily="2" charset="2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altLang="en-US" sz="1600" dirty="0">
                <a:solidFill>
                  <a:srgbClr val="800000"/>
                </a:solidFill>
                <a:sym typeface="Wingdings" pitchFamily="2" charset="2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082ECD-ED15-44BE-9484-9DA12FF41510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83249"/>
              </p:ext>
            </p:extLst>
          </p:nvPr>
        </p:nvGraphicFramePr>
        <p:xfrm>
          <a:off x="1066800" y="533401"/>
          <a:ext cx="6553200" cy="685800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latin typeface="Arial"/>
                        </a:rPr>
                        <a:t>Saint Mary's University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Pension Assets ($ millions) – March 31, 2017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485496726"/>
              </p:ext>
            </p:extLst>
          </p:nvPr>
        </p:nvGraphicFramePr>
        <p:xfrm>
          <a:off x="1143000" y="1828800"/>
          <a:ext cx="6400800" cy="370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1295400"/>
            <a:ext cx="3048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(750 Active and 101 Non-Active members)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882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082ECD-ED15-44BE-9484-9DA12FF41510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3554" name="Text Box 8"/>
          <p:cNvSpPr txBox="1">
            <a:spLocks noChangeArrowheads="1"/>
          </p:cNvSpPr>
          <p:nvPr/>
        </p:nvSpPr>
        <p:spPr bwMode="auto">
          <a:xfrm>
            <a:off x="609600" y="5105401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0"/>
              </a:spcBef>
            </a:pPr>
            <a:r>
              <a:rPr lang="en-US" sz="1200" dirty="0" smtClean="0"/>
              <a:t>83% of pension assets are invested in the Target Date portfolios 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86994"/>
              </p:ext>
            </p:extLst>
          </p:nvPr>
        </p:nvGraphicFramePr>
        <p:xfrm>
          <a:off x="1066800" y="533401"/>
          <a:ext cx="6553200" cy="685800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latin typeface="Arial"/>
                        </a:rPr>
                        <a:t>Saint Mary's University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Asset Allocation Portfolios - March 31, </a:t>
                      </a:r>
                      <a:r>
                        <a:rPr lang="en-US" sz="15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18994654"/>
              </p:ext>
            </p:extLst>
          </p:nvPr>
        </p:nvGraphicFramePr>
        <p:xfrm>
          <a:off x="1143000" y="1396999"/>
          <a:ext cx="6400800" cy="370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12609</TotalTime>
  <Words>401</Words>
  <Application>Microsoft Office PowerPoint</Application>
  <PresentationFormat>On-screen Show (4:3)</PresentationFormat>
  <Paragraphs>108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Tahoma</vt:lpstr>
      <vt:lpstr>Times New Roman</vt:lpstr>
      <vt:lpstr>Wingdings</vt:lpstr>
      <vt:lpstr>Pixel</vt:lpstr>
      <vt:lpstr>Saint Mary’s University Pension Plan</vt:lpstr>
      <vt:lpstr>  Governance Overview and Financial Report   – Chair, Pension Committee    Pension Plan Investments   – Mercer    Presentation from Custodian and Record keeper   – Sun Life Financial    Open Forum  - Member comments and questions    Members’ Luncheon </vt:lpstr>
      <vt:lpstr>Year in Review</vt:lpstr>
      <vt:lpstr>Pension Governance – Mission Statement </vt:lpstr>
      <vt:lpstr>Member Support</vt:lpstr>
      <vt:lpstr>PowerPoint Presentation</vt:lpstr>
      <vt:lpstr>PowerPoint Presentation</vt:lpstr>
      <vt:lpstr>PowerPoint Presentation</vt:lpstr>
      <vt:lpstr>PowerPoint Presentation</vt:lpstr>
      <vt:lpstr>Saint Mary’s University Pension Committee 13 members – one vote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OSIS Report</dc:title>
  <dc:creator>Jim Thompson</dc:creator>
  <cp:lastModifiedBy>Jen Harbin</cp:lastModifiedBy>
  <cp:revision>511</cp:revision>
  <cp:lastPrinted>2017-05-25T13:59:51Z</cp:lastPrinted>
  <dcterms:created xsi:type="dcterms:W3CDTF">2001-07-24T13:54:12Z</dcterms:created>
  <dcterms:modified xsi:type="dcterms:W3CDTF">2017-09-08T19:11:58Z</dcterms:modified>
</cp:coreProperties>
</file>